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7" r:id="rId7"/>
    <p:sldId id="263" r:id="rId8"/>
    <p:sldId id="269" r:id="rId9"/>
    <p:sldId id="265" r:id="rId10"/>
    <p:sldId id="268" r:id="rId11"/>
    <p:sldId id="273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6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59" r:id="rId31"/>
    <p:sldId id="290" r:id="rId32"/>
    <p:sldId id="291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9CB8C-0E25-4792-AFD7-4C86932C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711B58-8543-4B34-B67A-A49391AB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C1B1B8-9197-45CC-B2D1-E8F83777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F1C06-403D-4E01-817F-41FF9EEB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4CAF8-DFDF-4EBC-BA13-57049D02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9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7187-AE1D-45A8-A14F-ACC904F9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68D070-FB5F-4C7F-BC4B-7A09D9E5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C5802A-2333-436D-81E2-5DCD78E7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E96D3-6AF1-4EFF-A105-3297F38B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36179-0979-4F85-9E93-741F771D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8A200C-C5A7-494E-A6B8-30C054B7C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3DA896-491F-4464-9E97-8606993A4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6589A-1856-44C0-AC23-D1D8CEFC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0D98C-0BF3-4AED-8675-B6F66E0C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4EAAB-5E6C-4F8C-BBE1-916C91B5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1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0F659-6515-437C-977B-9B5D0D6C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E56CE-078C-4BB0-BD60-20D7D1B8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9D849-50D1-4104-BC8A-2EAA32F7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10222-B83B-4FED-AD13-96E7FA58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8ACD6-67FA-43EA-9550-1917BAE1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64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E1DDC-1498-493D-BC52-1236A852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C45AB-21B7-49DC-A90F-485B2F8CC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C0E24-D8B4-4320-A3B5-BFE91B54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D4DBA-F2B3-4B89-8198-BCBD0EFD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ABB93-EBDE-4B6C-95CB-B6DC2B34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3A967-7D0B-4753-B87F-CCD5F16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5245E-6C5E-4655-820F-2E0444716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BF2BE1-2C3C-460F-9061-C4AD415DC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7DF7B2-C48E-4902-9AA5-A9926823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C21BC-43C5-46D2-AFB9-4E9A71CB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F91DAB-63DC-4085-8736-39D6723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3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6BF16-8FDD-4A59-B537-B54300E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085D87-17ED-47DB-85FC-E64171369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B2E2B-D241-471F-848C-7C37EB4E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E483ED-594C-4A47-87A1-822905035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8BFE63-A87A-4C94-B690-E807F8AB8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93D2E-C681-4387-9396-EDEDEDEB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156E28-8A28-4633-93F2-01FC613E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1D7915-C29B-476D-AC2F-F66EFFF9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60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82097-CEFF-46B5-98BF-960D5F43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17333C-A35B-4932-B727-A2230A2B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2E0A69-AC76-4B97-B5A7-F09B160E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F48C8A-75F0-4C3B-A5E2-E2706BC8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7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3F5C9A-62FC-43EF-BDE2-DE7EC86A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4F0522-0BB5-4098-BE87-B0367AB5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52B80-07F5-4DAE-AB0F-73444DF4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3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9977-1D6F-482B-897F-7BB719B5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3D51B-0198-48AD-A564-9A40369B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3F4BA6-F619-41F5-8D2A-B5DD33A54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DDEC88-AB14-4957-AD9B-6678EA2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C3240-A650-4076-A70D-2C5158FE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E6ADB4-4428-4501-B739-8AE43102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82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4C920-07C6-4F65-8F73-7EF931DD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7FDC28-3999-46D8-8D0D-5FAA1EB26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DEA8EC-6799-409B-B4ED-F73CB88C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3C49D4-18F5-4806-A60D-C4F9498D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C7AEF-8547-4236-A19E-73BB76BE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A4A08E-597B-41B3-B771-C8077C9F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8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78A5B-211C-452B-99E4-D9529654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790983-71D8-4962-A156-79A5A89F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3393A-E294-44F7-AA7A-F40FBAFA1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6DDE-765A-4038-80B7-7187A9EA6F7E}" type="datetimeFigureOut">
              <a:rPr lang="es-ES" smtClean="0"/>
              <a:t>13/12/2019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676C1-C4D2-42E5-8279-DD176813D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E0E05-2289-4EAC-944C-AC0BFE541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59C0-523C-4AC9-9211-E5382D751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3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F124E0-023A-479E-9B32-8647531A3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037EB1-6B65-4D76-8150-A355CB4C1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0055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Batería virtual con Arduino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CFC8C0-727E-41F0-886B-26D0476C0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Julen Justo Neira</a:t>
            </a:r>
          </a:p>
        </p:txBody>
      </p:sp>
    </p:spTree>
    <p:extLst>
      <p:ext uri="{BB962C8B-B14F-4D97-AF65-F5344CB8AC3E}">
        <p14:creationId xmlns:p14="http://schemas.microsoft.com/office/powerpoint/2010/main" val="257726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A4CD08-7983-4813-A0A2-099398DB9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7" t="34815" r="42732" b="27819"/>
          <a:stretch/>
        </p:blipFill>
        <p:spPr>
          <a:xfrm>
            <a:off x="946309" y="2322175"/>
            <a:ext cx="4847469" cy="261371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813406E-D641-4C64-97DA-12B5B5FFAEB0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4CA835E-B747-4ED9-8D5D-CBB72A3F3884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55D7AD68-4F44-4627-B23A-22E30C874E9F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67B4E45E-51EA-445D-B6E0-6814DB8815B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69A486C7-3096-4AB1-AF06-BCA8B42E753C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87826AA9-331B-4100-B158-8965FFBBAF5C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36B1A840-E500-4B6B-99C7-B54BEF3BB382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Conector recto de flecha 45">
                <a:extLst>
                  <a:ext uri="{FF2B5EF4-FFF2-40B4-BE49-F238E27FC236}">
                    <a16:creationId xmlns:a16="http://schemas.microsoft.com/office/drawing/2014/main" id="{2DBA979B-F2A8-4F2D-A89D-1EC59BF6A333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B28A387E-BCE8-4F4F-A421-55B3BEBD9565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F2BE1E83-6CCB-45CC-BB5A-DCFD216177B5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7D6332F1-BCDF-418F-87AE-76A0B4AC5877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21257B7-2EDC-436F-9949-29223CA16C09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EB01EECF-3EFD-4061-A079-59DDD832D84B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EDBCAAB3-FCE7-4EFE-8183-4C3AA806D830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8E08923-8EC5-4A11-B8C6-15F17EA10FDE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FB25B49B-8DEB-470F-BFA3-617981360CD8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87BAEDDF-3CD9-4522-BB4F-97D027298B46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93F4F40-760A-4D0A-A8BD-31FAD851D74E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8C802D69-AD14-452F-9535-555606FDE718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5D8F4ECF-C5C9-4083-8EE6-9F19BEE02D3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ECE9AEA7-BAEF-402C-B44C-E06955ADFCDB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528260E2-5377-4142-8EFB-960E225969A0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89EE8F75-D253-4D59-BB2C-651EECBB683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E41D6954-9D7E-4FE9-8BB7-5A7D623FD257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F3525B8C-49F8-4595-AD90-A79820D006C7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0735CDC-945F-4236-ACF1-C16F05BEDB4B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CDD77EC-00B4-4B1D-9D02-311ACDF4DB1F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81EBF066-6211-4A4D-AF3C-AD3B24217DF3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0CF9685-7A1B-4C54-9B5A-BC5BB3F6D337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4B8A9CA9-0B39-4BB9-9ABC-060357E84873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FE113943-C996-4D1C-BEE9-6B673496BD0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25BA0B73-837F-4942-BE00-3C7FCA5F28E5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D3448D40-89B0-4C42-BD74-759CC9421E11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2276FC7-8108-40BD-AC90-EE7B2FA392EE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FFD31B66-764E-4FBB-ACF0-D0F0D4FDD272}"/>
              </a:ext>
            </a:extLst>
          </p:cNvPr>
          <p:cNvSpPr txBox="1"/>
          <p:nvPr/>
        </p:nvSpPr>
        <p:spPr>
          <a:xfrm>
            <a:off x="7831228" y="1825943"/>
            <a:ext cx="232332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Cálculo de giro a partir de tangente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939DFA30-2867-4487-8419-B8A12D790903}"/>
              </a:ext>
            </a:extLst>
          </p:cNvPr>
          <p:cNvSpPr/>
          <p:nvPr/>
        </p:nvSpPr>
        <p:spPr>
          <a:xfrm>
            <a:off x="8728636" y="2682380"/>
            <a:ext cx="528506" cy="746620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3E8885-A812-4687-9C52-9802B8431333}"/>
              </a:ext>
            </a:extLst>
          </p:cNvPr>
          <p:cNvSpPr txBox="1"/>
          <p:nvPr/>
        </p:nvSpPr>
        <p:spPr>
          <a:xfrm>
            <a:off x="7114193" y="3629034"/>
            <a:ext cx="37573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Inclinación </a:t>
            </a:r>
            <a:r>
              <a:rPr lang="es-ES" dirty="0">
                <a:sym typeface="Wingdings" panose="05000000000000000000" pitchFamily="2" charset="2"/>
              </a:rPr>
              <a:t> Detección de golpeo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1CA4A33-B243-4839-B58D-4482770DA579}"/>
                  </a:ext>
                </a:extLst>
              </p:cNvPr>
              <p:cNvSpPr txBox="1"/>
              <p:nvPr/>
            </p:nvSpPr>
            <p:spPr>
              <a:xfrm>
                <a:off x="6554356" y="4991878"/>
                <a:ext cx="1879363" cy="52206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Tan </a:t>
                </a:r>
                <a:r>
                  <a:rPr lang="el-GR" dirty="0"/>
                  <a:t>Φ</a:t>
                </a:r>
                <a:r>
                  <a:rPr lang="es-E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𝑎𝑧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1CA4A33-B243-4839-B58D-4482770D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56" y="4991878"/>
                <a:ext cx="1879363" cy="522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A727EEC3-97A4-4427-9C8B-2AF207594A64}"/>
              </a:ext>
            </a:extLst>
          </p:cNvPr>
          <p:cNvSpPr txBox="1"/>
          <p:nvPr/>
        </p:nvSpPr>
        <p:spPr>
          <a:xfrm>
            <a:off x="8591539" y="5068245"/>
            <a:ext cx="327699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Cálculo a partir de la gravedad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9CCAE90-0C8C-43FB-A75C-0BF81BD4BC91}"/>
              </a:ext>
            </a:extLst>
          </p:cNvPr>
          <p:cNvSpPr/>
          <p:nvPr/>
        </p:nvSpPr>
        <p:spPr>
          <a:xfrm>
            <a:off x="8728636" y="4188561"/>
            <a:ext cx="528506" cy="746620"/>
          </a:xfrm>
          <a:prstGeom prst="downArrow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1.1 – Cálculo del giro a partir de la tangente</a:t>
            </a:r>
          </a:p>
        </p:txBody>
      </p:sp>
    </p:spTree>
    <p:extLst>
      <p:ext uri="{BB962C8B-B14F-4D97-AF65-F5344CB8AC3E}">
        <p14:creationId xmlns:p14="http://schemas.microsoft.com/office/powerpoint/2010/main" val="428672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31AAFC-EF49-4544-8329-8B0DC696F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4" r="15047" b="7547"/>
          <a:stretch/>
        </p:blipFill>
        <p:spPr>
          <a:xfrm>
            <a:off x="2195689" y="1690688"/>
            <a:ext cx="7800622" cy="4490405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2049A7D-9481-43E6-A23A-FA7096D3EF20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23642C7-2EF8-416C-AFC1-780E2EEBEC0D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DB7D1D90-CF5C-4EF6-9A32-D633A5B82C26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42AEB024-BB90-49D5-A828-C442D7E54F3F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A15FDA4B-5B1F-4AE4-9FFE-746964081741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3041BF7C-B494-444B-A8B5-33B8F7EA9855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A6BD5633-47ED-4DEB-8D47-28E98954403D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Conector recto de flecha 45">
                <a:extLst>
                  <a:ext uri="{FF2B5EF4-FFF2-40B4-BE49-F238E27FC236}">
                    <a16:creationId xmlns:a16="http://schemas.microsoft.com/office/drawing/2014/main" id="{B55A3FF2-FA05-4CE9-96F0-BDC5798A6515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30D6DB07-D0AD-4390-8087-F2ED93A44D72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CAE8FF3-B192-407E-9BDE-3A792BFB4E1A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27CA75FA-E887-470E-B059-D5E6EF560399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22FE94B1-D167-46B3-AF53-749724B941AA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54008BB7-1F19-41C8-86A3-D8A901F98E91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DC1EBAE8-D6E3-428B-AE64-719A616A490D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F796244D-F3C6-4B7B-A2E3-A351FC137859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A9BC7DF9-3F74-440B-B741-A1907019368C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95AF7114-3F6E-427A-8095-FEA0ABF43BEE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5F59316-4F60-4029-8573-349587E8A8AB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9F4A5FD1-1141-4FCD-AA28-1168179B7731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696ED47D-7F7C-46D1-93FC-4F58F5EC942F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5FCC1B91-601D-4C31-929B-EAA58C3C5734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970A7F06-9B67-4852-A49F-200503D7C99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2D5352B9-41A3-4E38-B090-E9E0C90623BC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B2AF4C1B-FD5B-4117-9752-2A9C3F7C91BC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CF661419-034A-4430-9627-89BC0F1FF201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6674BE0-C20A-48F0-A120-E684385DABFB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C387EDEC-CF60-4C39-BAEE-230B896B7CD2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F2D71052-4088-4024-A0C7-E6480D2D3C3C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61627DA-043E-4BC4-8932-430278FCC12D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AD94140D-9285-492B-9E01-429B5B8CBBF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3F317734-28B6-4F1E-AB4F-CBB4D9E00E56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624F5AF3-140B-46EC-9327-89B545CC8B11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B7C1FCD9-F956-4F3D-BDE6-FE9D0FC93AC2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8BBBD13-2A7B-4227-97B4-374AC9E7D645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1.1 – Cálculo del giro a partir de la tangente</a:t>
            </a:r>
          </a:p>
        </p:txBody>
      </p:sp>
    </p:spTree>
    <p:extLst>
      <p:ext uri="{BB962C8B-B14F-4D97-AF65-F5344CB8AC3E}">
        <p14:creationId xmlns:p14="http://schemas.microsoft.com/office/powerpoint/2010/main" val="188422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CDCF94-CBEF-43D6-9C0B-44DD5F1D5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65" r="69306" b="53459"/>
          <a:stretch/>
        </p:blipFill>
        <p:spPr>
          <a:xfrm>
            <a:off x="2184400" y="2069780"/>
            <a:ext cx="7535333" cy="3642398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E394795B-9330-42FD-B9E0-4B2645F5C16A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C0C1B98C-38BD-4B05-856F-D9CA1D67EEBD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2A6B4C5B-F914-4DB1-9938-1E7E0FB12AAF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7E7556DA-62FE-4F7F-8280-36DAB3BB5605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4CEF82E5-73EB-4ECD-B5A8-FD101C54B30D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7983026E-2A86-4289-8C88-D7FB4ECA01EE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A5B67FB4-FD5C-44AF-B079-A83F3D597684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Conector recto de flecha 45">
                <a:extLst>
                  <a:ext uri="{FF2B5EF4-FFF2-40B4-BE49-F238E27FC236}">
                    <a16:creationId xmlns:a16="http://schemas.microsoft.com/office/drawing/2014/main" id="{2377A007-91F5-403A-A6A4-8984E6BD5BA8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734BDB43-DFF9-453A-8181-578944DA2065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49911062-D9B4-4F25-917B-2E14C0C7C6A4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9FA2F1D7-4554-46F9-BBDB-3B0F2FEFCF47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FB3D6F1F-AAEF-4C90-820D-E4454D5D45C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6E25A194-160A-4CF2-AC46-66BB9892C983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4836C700-FF91-405E-805D-0611DA5F1A27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6DB9183C-F61E-4021-9011-A179D2EB1F7A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2414D99A-108B-4899-AC8C-59DF87062C4C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C5F02F6D-BEB2-4115-BEDB-8FE30443BF26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7C91C417-204C-47F3-9262-FE14F5161C64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8D5D9BD-1DFB-443B-B34C-84A9201C9566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AAFCE727-D5D9-4C4B-832D-24DDF7360CC8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7358B6F2-455F-471E-BB24-D348379FF68C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CEB4D56B-F60D-4EBA-B4B2-5DC5D77B50F5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BB9C96A8-62A5-40AE-BE02-114DE3745EDA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95DA01CD-0AFC-452D-ABFD-1D16372300B3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D4E9EAB1-905A-41EB-8161-F367CF571ABD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CE86C3CB-83C5-4632-BDB9-5C73166B16AB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5B03FFA8-883D-446D-A515-4DB0CFD51D32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C91C19CA-EF86-4CCA-ADAC-D747B3821AA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AF82D651-CFD2-4BA6-BCB4-D26AA3A3D5D5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773C3EAA-C317-4704-B217-F012F8000F6A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F77E67FC-96FE-4086-BC3A-D9D56CFC0FBB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5029565A-990C-4DFF-83FA-8E0A4E960441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2BCB11D0-2E3F-489C-B4B4-FD6B5ECE7A58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70A436E-2B38-4F2F-ADE8-3A68A27994AE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3780952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3A37EB-47D2-406F-9FFE-5CE7420B3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" t="5678" b="7712"/>
          <a:stretch/>
        </p:blipFill>
        <p:spPr>
          <a:xfrm>
            <a:off x="1609167" y="1873955"/>
            <a:ext cx="8973665" cy="44044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020BD3-4C67-4948-956C-391D55360B39}"/>
              </a:ext>
            </a:extLst>
          </p:cNvPr>
          <p:cNvSpPr txBox="1"/>
          <p:nvPr/>
        </p:nvSpPr>
        <p:spPr>
          <a:xfrm>
            <a:off x="8175863" y="6092321"/>
            <a:ext cx="3431418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GIRO </a:t>
            </a:r>
            <a:r>
              <a:rPr lang="es-ES" dirty="0">
                <a:solidFill>
                  <a:schemeClr val="accent4"/>
                </a:solidFill>
              </a:rPr>
              <a:t>X</a:t>
            </a:r>
            <a:r>
              <a:rPr lang="es-ES" dirty="0">
                <a:solidFill>
                  <a:schemeClr val="accent6"/>
                </a:solidFill>
              </a:rPr>
              <a:t> </a:t>
            </a:r>
            <a:r>
              <a:rPr lang="es-ES" dirty="0">
                <a:solidFill>
                  <a:schemeClr val="accent6"/>
                </a:solidFill>
                <a:sym typeface="Wingdings" panose="05000000000000000000" pitchFamily="2" charset="2"/>
              </a:rPr>
              <a:t> Detección de golpeo ?</a:t>
            </a:r>
            <a:endParaRPr lang="es-ES" dirty="0">
              <a:solidFill>
                <a:schemeClr val="accent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30BB612-1728-4804-B8B3-C3BAC320BC72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0A83F3B-9066-443F-ADDC-2002C09DB4C5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56732E11-8208-41DC-9249-0793B32ACD29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71BFAF20-7578-4987-90D7-5C73586D7F7B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CB18556B-A885-4CD5-90C4-598ECCC8A4D7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92CC269-3391-43BD-8F51-24FEECD6B2DD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7F707ADF-57E2-4AC0-B356-BE977C1E0EA6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735EB800-2069-45A1-BE8D-5742DDC19564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FF4BDD0D-5514-4F85-844E-6F5416857113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5729F49-A5FF-4590-809F-22DCDC880279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E341FB0B-1E41-4B87-81B9-6DDD33684163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DE3D20FB-372C-4D9E-ACBE-978229A41120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5EE6B5A2-790D-4F93-9E9C-9505F12C6927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E1A76A4C-20E6-4BE4-94C1-4668B73A5C75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5319BC4-2AE0-4DA2-BA9A-01B4871C1730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0B9D601A-7463-4C99-AC9D-605FEEFF54F4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4E209155-AEBB-4DFE-9D3C-AEB3601977F2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5B3A387-3C47-44BD-ACA9-E33096A8E7D4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920D1496-CCD0-4C3B-8386-67603DD80B5F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70CD4C07-573F-4F6B-A3C5-6A08890FD0C1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9B6ED2CD-BBE9-4FBE-9693-C5A02DA7B376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6F1BC8C4-62F2-45DC-B7A9-44BE8F15457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F0899DEE-8CCE-48A7-B4FA-7BDAB3279791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de flecha 26">
                <a:extLst>
                  <a:ext uri="{FF2B5EF4-FFF2-40B4-BE49-F238E27FC236}">
                    <a16:creationId xmlns:a16="http://schemas.microsoft.com/office/drawing/2014/main" id="{73EE1746-D39E-4AA0-BC3F-F79E6277C837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C9372F51-2620-467D-B372-CBC0F08FEBD3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3DED7BA7-C348-4DAC-AFDC-B451CA2CEB5D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EFBCAA73-9B55-4761-81C6-CBC951A2B6DC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F1E68CA4-03C7-4DAF-9B02-5908DE646196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D18F5647-040F-485B-8FEC-523355F0CBF6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42D0BCE9-3D94-45B6-A0DD-E340BFC2D95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D046171D-79A7-433F-83D6-31BAB5E8ECE0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E937B6AB-6093-4DDB-A9D4-4AE447D53D2F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4E6F64CF-F8CF-44AF-8CF5-3A6B1BFFD0C6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4EE81D3-7855-4BB0-B065-B9410B52C8B1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147058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7EC1E-4A5F-4A36-B4A2-18AC0788F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2"/>
          <a:stretch/>
        </p:blipFill>
        <p:spPr>
          <a:xfrm>
            <a:off x="3330222" y="2096317"/>
            <a:ext cx="8227238" cy="43560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020BD3-4C67-4948-956C-391D55360B39}"/>
              </a:ext>
            </a:extLst>
          </p:cNvPr>
          <p:cNvSpPr txBox="1"/>
          <p:nvPr/>
        </p:nvSpPr>
        <p:spPr>
          <a:xfrm>
            <a:off x="838200" y="1911651"/>
            <a:ext cx="3431418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/>
                </a:solidFill>
              </a:rPr>
              <a:t>GIRO </a:t>
            </a:r>
            <a:r>
              <a:rPr lang="es-ES" dirty="0">
                <a:solidFill>
                  <a:schemeClr val="accent4"/>
                </a:solidFill>
              </a:rPr>
              <a:t>X</a:t>
            </a:r>
            <a:r>
              <a:rPr lang="es-ES" dirty="0">
                <a:solidFill>
                  <a:schemeClr val="accent6"/>
                </a:solidFill>
              </a:rPr>
              <a:t> </a:t>
            </a:r>
            <a:r>
              <a:rPr lang="es-ES" dirty="0">
                <a:solidFill>
                  <a:schemeClr val="accent6"/>
                </a:solidFill>
                <a:sym typeface="Wingdings" panose="05000000000000000000" pitchFamily="2" charset="2"/>
              </a:rPr>
              <a:t> Detección de golpeo</a:t>
            </a:r>
            <a:endParaRPr lang="es-ES" dirty="0">
              <a:solidFill>
                <a:schemeClr val="accent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DAB616F-45FF-4700-A1B6-AB0A94E80E5D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2ABB151-3D99-4A08-816C-9B0DAB06026C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7F4718A8-8EC4-4D4F-915B-CA0E138B51CB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0D32568F-E969-4E6D-BF80-C59CB31824D6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2535BC2B-B14E-4D7F-99D2-253AABF47D37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EC48216C-8F29-48B9-BE62-DB5F3A687406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154120EC-330C-4F9C-9143-F1A19DA7D445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4D4DDED0-B30D-45BC-8F6C-A067FD7DB6DE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D8746F8D-16ED-4823-BE78-3A58CCB22892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012A0973-3EEA-4AA7-9707-F497853D96B4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74B9F941-1574-4277-8D20-8B184B480194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FA4F065A-B486-4613-8715-69E19B34C82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E93D12C-055A-405A-B654-5851892C71C1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866AFB2-6F35-4013-8D56-72B63E177EDA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89D05FC9-DCC5-4CDC-8A95-E112B16E2FD4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44B1B2C5-5F16-43B5-B892-7435C488240F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F0989843-814C-493C-B899-3EBC71DAB30A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7D9D4C1-6F7B-46C0-A432-D9189EF2A988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494BE674-00C8-4F8B-842E-BE3551B5F710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271E915E-2A31-4716-A6D9-874200273CFC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34BA8EC8-2885-4975-9E29-12EA218507FB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6E7B7530-991C-4CAD-BE72-C6661F54742B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39B09538-B4D6-4798-907C-0FDC4A058407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de flecha 26">
                <a:extLst>
                  <a:ext uri="{FF2B5EF4-FFF2-40B4-BE49-F238E27FC236}">
                    <a16:creationId xmlns:a16="http://schemas.microsoft.com/office/drawing/2014/main" id="{CD93A597-E8AC-47FC-B225-911EAC8234E9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B97572BF-F5F4-44C4-A1FC-1A898376FAEA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F0F3DCD-7D6B-4D88-A225-6A3E274CB395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90887743-53E7-4FAB-AC9C-62F05D1FDE17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A9E799FA-FE4C-4F8A-B300-170B5FEC7B3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4452D26B-276F-4232-93A7-05A6DCFB4E36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383DB574-EA8D-4917-971F-C354FAD01211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D29C0C57-9AE5-44DE-B960-62C92C6158E5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8C6D8F9E-E226-45A8-A72E-A2DCF09CBEB8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19634939-3FBE-4190-9C15-47E789132460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8B5C569-E531-458F-A422-92E75A206311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132868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020BD3-4C67-4948-956C-391D55360B39}"/>
              </a:ext>
            </a:extLst>
          </p:cNvPr>
          <p:cNvSpPr txBox="1"/>
          <p:nvPr/>
        </p:nvSpPr>
        <p:spPr>
          <a:xfrm>
            <a:off x="1192763" y="1755950"/>
            <a:ext cx="95004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GIRO </a:t>
            </a:r>
            <a:r>
              <a:rPr lang="es-ES" dirty="0">
                <a:solidFill>
                  <a:schemeClr val="accent4"/>
                </a:solidFill>
              </a:rPr>
              <a:t>X</a:t>
            </a:r>
            <a:r>
              <a:rPr lang="es-ES" dirty="0"/>
              <a:t> +GIRO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s-ES" dirty="0"/>
              <a:t> + GIRO </a:t>
            </a:r>
            <a:r>
              <a:rPr lang="es-ES" dirty="0">
                <a:solidFill>
                  <a:srgbClr val="0070C0"/>
                </a:solidFill>
              </a:rPr>
              <a:t>Z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Posibilidad de reconstrucción de la posición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34E0E4-29EA-482E-A7ED-DF37E900F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009" r="53265" b="31338"/>
          <a:stretch/>
        </p:blipFill>
        <p:spPr>
          <a:xfrm>
            <a:off x="1231868" y="4991198"/>
            <a:ext cx="9500456" cy="14468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B168A68-F274-47E0-8608-AB7B2FC2AD66}"/>
              </a:ext>
            </a:extLst>
          </p:cNvPr>
          <p:cNvSpPr txBox="1"/>
          <p:nvPr/>
        </p:nvSpPr>
        <p:spPr>
          <a:xfrm>
            <a:off x="1543815" y="3303699"/>
            <a:ext cx="400478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Cálculo dependiente de la gravedad 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FFD8D0AD-AEB1-415B-B5D0-A32AB2E46C5A}"/>
              </a:ext>
            </a:extLst>
          </p:cNvPr>
          <p:cNvSpPr/>
          <p:nvPr/>
        </p:nvSpPr>
        <p:spPr>
          <a:xfrm>
            <a:off x="5453591" y="2308871"/>
            <a:ext cx="528506" cy="746620"/>
          </a:xfrm>
          <a:prstGeom prst="downArrow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DC326A-5851-4E3B-A98D-739ACD315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53" r="60765" b="56372"/>
          <a:stretch/>
        </p:blipFill>
        <p:spPr>
          <a:xfrm>
            <a:off x="5717843" y="3201893"/>
            <a:ext cx="6022727" cy="610888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B55BFA2-8B6D-43DB-8F69-E67E671298C3}"/>
              </a:ext>
            </a:extLst>
          </p:cNvPr>
          <p:cNvSpPr/>
          <p:nvPr/>
        </p:nvSpPr>
        <p:spPr>
          <a:xfrm>
            <a:off x="5453590" y="4055122"/>
            <a:ext cx="528506" cy="74662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9D4801E-EB84-4A3B-B376-00A409412218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ECBFA7B-54C7-4F81-B5DD-A4146CB67372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9D06E57B-5977-4C7F-ABE1-E5AB37279D8B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1B6152A2-E6AF-4A2C-B5DD-BE554926DAE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CD3CEA2-543E-46F6-A311-849FDB80D5A3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DA669DB2-6996-4D24-BB23-2C1EE5F4D012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226F9B38-2C2D-4C12-AF5F-D97669E7C8BB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4" name="Conector recto de flecha 43">
                <a:extLst>
                  <a:ext uri="{FF2B5EF4-FFF2-40B4-BE49-F238E27FC236}">
                    <a16:creationId xmlns:a16="http://schemas.microsoft.com/office/drawing/2014/main" id="{5B61149D-AC6D-447C-A753-A2EBCA487F4F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de flecha 44">
                <a:extLst>
                  <a:ext uri="{FF2B5EF4-FFF2-40B4-BE49-F238E27FC236}">
                    <a16:creationId xmlns:a16="http://schemas.microsoft.com/office/drawing/2014/main" id="{C8BFC2F2-3DEA-4413-97A0-EF3B95DF4562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77C328F-48E9-4AE7-B727-63D401DB9F7D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70158354-A2DB-44A9-A904-3BC02E5CEC28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DC0D3B70-A669-494D-8408-6135CCCE0BB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A5AA9029-2280-4261-9B58-ADCE6F729F95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A29DB7E8-8950-4A32-8F41-1FC0F9B1ED21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DD5F1AFE-6868-4459-8D13-943708FC2BEE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7" name="Conector recto de flecha 36">
                <a:extLst>
                  <a:ext uri="{FF2B5EF4-FFF2-40B4-BE49-F238E27FC236}">
                    <a16:creationId xmlns:a16="http://schemas.microsoft.com/office/drawing/2014/main" id="{FD2E07EB-00B0-4079-BF7F-547F75B0751E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2E3D2CFD-EDF8-4B0E-8917-3F8F410EE5D8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AF450B3-70C3-4C35-8429-ECAD7958AE61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8E3B6072-4600-4B94-BD07-1B1E18D5B4E4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F117CDFC-C74D-417F-B4D9-0F5FBB38920C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E148E128-6CC9-48EB-A505-EE0E6B93C6F6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78956102-EC3A-4CF2-8715-96A06364C531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98FC42D3-E585-4341-8CF3-15908E7B1351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" name="Conector recto de flecha 29">
                <a:extLst>
                  <a:ext uri="{FF2B5EF4-FFF2-40B4-BE49-F238E27FC236}">
                    <a16:creationId xmlns:a16="http://schemas.microsoft.com/office/drawing/2014/main" id="{86C536CE-5407-4DB8-872C-E83AE84F629E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7E168DB6-D95C-48A4-9041-2BB742097E24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3488C83D-65C0-41A8-9B49-129BC24C3F23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1C17CB64-AD49-4427-84FD-4AA4FE446435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8FF36D76-DDF2-49D5-879D-5C9D63CDBEB1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EB5A91E9-4445-4059-891F-46AA79C013AC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0E741FDD-932A-431A-BD13-88B6DE851FE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23DD7930-148F-401B-88B6-5814D9F7C562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FCC76F35-052C-453C-B542-85BB49740D0D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>
                <a:extLst>
                  <a:ext uri="{FF2B5EF4-FFF2-40B4-BE49-F238E27FC236}">
                    <a16:creationId xmlns:a16="http://schemas.microsoft.com/office/drawing/2014/main" id="{CFC880FB-8578-4776-AEE2-86B30C160E7F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2D90AE0-2909-4919-B654-E73B5B2600DD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2183696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A4F3B3-1F53-440B-8E11-58341C07C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2"/>
          <a:stretch/>
        </p:blipFill>
        <p:spPr>
          <a:xfrm>
            <a:off x="6306122" y="2055804"/>
            <a:ext cx="5711717" cy="29827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A57B47-B36F-4B6D-A415-3A2731124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2" b="7546"/>
          <a:stretch/>
        </p:blipFill>
        <p:spPr>
          <a:xfrm>
            <a:off x="174161" y="2142292"/>
            <a:ext cx="5558584" cy="2824107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B55BFA2-8B6D-43DB-8F69-E67E671298C3}"/>
              </a:ext>
            </a:extLst>
          </p:cNvPr>
          <p:cNvSpPr/>
          <p:nvPr/>
        </p:nvSpPr>
        <p:spPr>
          <a:xfrm rot="16200000">
            <a:off x="5755181" y="3242062"/>
            <a:ext cx="528506" cy="746620"/>
          </a:xfrm>
          <a:prstGeom prst="downArrow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99AA4B-6A47-473A-BC78-2B88943B08A1}"/>
              </a:ext>
            </a:extLst>
          </p:cNvPr>
          <p:cNvSpPr txBox="1"/>
          <p:nvPr/>
        </p:nvSpPr>
        <p:spPr>
          <a:xfrm>
            <a:off x="4619267" y="5390352"/>
            <a:ext cx="28003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Deriva trastorna la señal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D0DEE12-7750-409F-B3E4-3D30DCF7079E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EBCBF71-B7FB-4756-94FC-CEAE5275ABA7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78208C22-AFE9-489E-B398-EF9C06AAE012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18256DA7-D042-44CA-91DC-53A31BA49400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D9071C7A-6B26-46CE-98E3-58B059FB5C08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B0D16E84-F9AC-4460-8E98-3FE13FC33B7C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EDFD612C-C2B0-4C8A-9937-72630598897F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2FE60B0A-8BC5-4FB1-B5BC-F9B53A45C8BB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de flecha 47">
                <a:extLst>
                  <a:ext uri="{FF2B5EF4-FFF2-40B4-BE49-F238E27FC236}">
                    <a16:creationId xmlns:a16="http://schemas.microsoft.com/office/drawing/2014/main" id="{3F2F1ACB-B26D-4B4C-AB14-E44561643DF6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D7FE78F-C616-4226-A40E-909E488C1405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1E636136-FE09-43E5-970B-320CD20B36B4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1CC5FB2C-6076-4B5C-AF40-53091118A7B8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6F5665F9-A7E8-4A88-AAF8-80E4C3D0BBD4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78051E6C-686E-4226-9A20-D9F4A5FF74CB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981A1F4F-DB89-43C6-A6A3-EB56741C6970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F355B4F1-EEB1-4E66-B88E-6E3D2C16F241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A6D017F4-F7A8-47A6-9A54-2718E819AC52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D3FFDF0-65AF-4FCA-910A-42699494DA15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6FD09B4C-FB2E-4EC9-8E68-FA0F6C43BEE4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AD32AC19-41C2-40AC-8589-EF2831449E3B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2AC7B83D-C6F6-4846-B875-E06828D35B74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E9EBB2C1-A2C7-4AE9-B25E-A4F89A60151A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0C40BADF-F8AD-4699-96DB-3C0D9F1F7116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721BB4C7-BE2C-40BA-8376-263CA2527F5E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43BF648A-F424-4FD8-9175-9F65F88302EF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076FBF4E-6BEC-4DA3-BE57-A52CDBCBB09E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7903A579-1AB0-4625-A15D-8145174BD3B3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FB50E587-7606-4CAE-B555-CD6D9C952D5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8B83073E-A3BE-4488-A0EB-50A3FCB7D419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24EF2A92-30A0-493E-98D2-69B978ABAA8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BA6B24B9-5115-49E2-AD73-B66F61A7DB05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EAEF8325-C522-43CB-AA4E-E96981C04EC3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de flecha 26">
                <a:extLst>
                  <a:ext uri="{FF2B5EF4-FFF2-40B4-BE49-F238E27FC236}">
                    <a16:creationId xmlns:a16="http://schemas.microsoft.com/office/drawing/2014/main" id="{8F8B2F18-A725-4CAF-B72B-0EC4A371449E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441B927-8CCA-4110-A526-C13370D999BC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78232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351425-5FC0-4C51-9E68-C06032787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15" r="77546" b="30782"/>
          <a:stretch/>
        </p:blipFill>
        <p:spPr>
          <a:xfrm>
            <a:off x="3270139" y="1823256"/>
            <a:ext cx="5651722" cy="7224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819504-9BA9-49AD-89E7-913E1CE25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8"/>
          <a:stretch/>
        </p:blipFill>
        <p:spPr>
          <a:xfrm>
            <a:off x="6216068" y="3243754"/>
            <a:ext cx="5566157" cy="29162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B92693-FDD9-481B-AD6B-2FAF4A51AE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19"/>
          <a:stretch/>
        </p:blipFill>
        <p:spPr>
          <a:xfrm>
            <a:off x="409775" y="3243754"/>
            <a:ext cx="5545977" cy="2916237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0455D16-4C89-4223-89DF-AF7DB27EFF8E}"/>
              </a:ext>
            </a:extLst>
          </p:cNvPr>
          <p:cNvGrpSpPr/>
          <p:nvPr/>
        </p:nvGrpSpPr>
        <p:grpSpPr>
          <a:xfrm>
            <a:off x="10072842" y="500289"/>
            <a:ext cx="1551545" cy="992610"/>
            <a:chOff x="564224" y="1852258"/>
            <a:chExt cx="3513705" cy="224791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C8F989E-6685-41E9-82B8-7056E31CB7B6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2E92CD8A-125D-42A8-8CF5-CF2DA4BD1CCD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CB6C910C-D35A-4871-AA90-999BD804CB0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6AA883C2-7CC1-4ECC-B102-104908343ED6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75175126-0048-494A-884E-9F73D3EDB808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0D75C074-6D25-4F41-B34E-86AF40245C7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Conector recto de flecha 45">
                <a:extLst>
                  <a:ext uri="{FF2B5EF4-FFF2-40B4-BE49-F238E27FC236}">
                    <a16:creationId xmlns:a16="http://schemas.microsoft.com/office/drawing/2014/main" id="{125D23C5-A37C-4D71-9C8C-02C3B896ACC0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A45E5662-0529-4932-A4EC-795E7CEAD128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4548ECA-3615-4D5B-9AEF-FCBAAE2C4BCE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CEAAC5DD-9E71-471F-A22F-5384878D7077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55F7141-4EEC-4A99-87EF-E2559D25A5D9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6C14413E-A57B-4C6A-BA0D-46ED53D7183E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2A02D664-56BD-4DBA-9FC2-26E1EF74340C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B9839BC3-46A2-4550-97AA-49D8E442455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F5677341-92E7-44A5-B700-855FA2D5E1E4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EFCFC02E-F8D7-4108-8658-832E4B214815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6D11800-276E-4179-8B2D-C3DBCEF3ECF4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35E024AF-F706-4150-A85A-8B836E06FF23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EAA14C4D-BB94-4768-8FF4-F2C512090B06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71CEE5F5-DFE2-457E-A03B-0D0F8763E22C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A31D5408-8919-4117-8EF0-1B717795383C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21D4C05C-C72D-499F-BB52-DE6EB60DB614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7CEC671C-D50D-4942-8CB9-B36AAEBC6900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A66D7EA7-CAEB-42C2-9EB2-FAA0A5F91F7D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D29DCFB-4D14-4640-AACE-EF7B3D8B7722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25ED8E21-0350-4BC7-A5E5-ADC57A1FEEA5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A98AD599-B1C8-4316-A8C8-B945A42C911E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22A5C4E8-6318-4ADA-A35E-29F70019304B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5BFD64BB-D7C3-4B48-AD86-1ABD40A5410B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2B14A914-CD05-4E65-B267-0D8550E84311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1AA788E4-23CC-4C8E-BFCC-0830E76A5B53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0FDB8A95-38E0-431F-AA1B-C53FA68A932C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08E4B32-DC39-4802-AABA-77ADAFA7B1E6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1.2 – Combinación método de la tangente e integración del giro</a:t>
            </a:r>
          </a:p>
        </p:txBody>
      </p:sp>
    </p:spTree>
    <p:extLst>
      <p:ext uri="{BB962C8B-B14F-4D97-AF65-F5344CB8AC3E}">
        <p14:creationId xmlns:p14="http://schemas.microsoft.com/office/powerpoint/2010/main" val="13399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1.3 – Cambiar diseño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D3CA43DE-CE8C-4777-8BDB-98B4D329FAF5}"/>
              </a:ext>
            </a:extLst>
          </p:cNvPr>
          <p:cNvGrpSpPr/>
          <p:nvPr/>
        </p:nvGrpSpPr>
        <p:grpSpPr>
          <a:xfrm>
            <a:off x="887857" y="2130173"/>
            <a:ext cx="4483637" cy="2868433"/>
            <a:chOff x="564224" y="1852258"/>
            <a:chExt cx="3513705" cy="2247913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9C72A8E-A5C1-467D-BC3D-AD8D571EC096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A56FDB7E-17B1-415D-9215-111EC7E0BF2A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71AF886E-57B6-4B9A-BF7F-2BB93420D74F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7B601260-4F4E-40F2-AE00-94A885368C5D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BC2EB3A7-FDED-4BA2-9B5F-95F959980521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D6B1C5FC-46C9-4E1C-83C9-0C5D83DB7859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599CEF10-16CD-4971-8889-36A2F9897C19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de flecha 15">
                <a:extLst>
                  <a:ext uri="{FF2B5EF4-FFF2-40B4-BE49-F238E27FC236}">
                    <a16:creationId xmlns:a16="http://schemas.microsoft.com/office/drawing/2014/main" id="{D1062B17-64C1-41D4-93A6-7DD5E99C69E6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38864BD-E2D7-438A-B041-996F7431AC69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8DE0D755-A69E-4FA9-A165-2D6C6E9D517C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306DBA80-F076-45AA-96E8-9146126933F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00F389C-6038-461A-8DF3-A631691DD3B8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A986158-A4B0-4703-93D7-67D03D2998D8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9F7B6EDA-9093-49F5-9FD0-C282253CCF2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945735CF-68EA-4846-83E6-F5C2653538AF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>
                <a:extLst>
                  <a:ext uri="{FF2B5EF4-FFF2-40B4-BE49-F238E27FC236}">
                    <a16:creationId xmlns:a16="http://schemas.microsoft.com/office/drawing/2014/main" id="{5E17CF99-1A37-4455-9119-BD4754EAE1A1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8DE9335B-8BD6-4852-8BB3-AE649BB2D069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902382F3-DF8D-41A7-B4EF-8B88CC44EDD5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76A69029-1347-4118-B2BC-C321313A82C9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934E14FA-A8E0-4872-BCF0-7AA27C21DCCD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9C7B673F-33AE-4C95-A892-AF20BF9CE0DB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7C7DC835-6CD1-4C17-ABB0-5156F4B9FB6A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8D6D1BA7-C015-4F61-B8DB-29B4738A793A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5F26B549-82F3-407B-9E12-E0C358C398CD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C149EB0D-F382-49A4-8D90-BF2859333C4F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6063CFCA-1C52-404E-883A-623FDACB23B6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0EDA446D-65D8-4C7A-9A7E-9912814F0202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6A4ABCCD-0206-4214-9142-CD3D4A84B504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12708483-9B9F-4215-96FB-1B941934474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88390961-4606-429B-9B73-E87582FEF9C1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3EE2E52B-E80C-48F6-AB86-B5A68729196A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FBFDBAC6-83D5-4C8A-ACAB-A03ACC215A8D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778B863B-40DE-47B8-AB57-CB0CE2BD17E4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7820086" y="2480676"/>
            <a:ext cx="3484057" cy="2517930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50" name="Flecha: hacia abajo 49">
            <a:extLst>
              <a:ext uri="{FF2B5EF4-FFF2-40B4-BE49-F238E27FC236}">
                <a16:creationId xmlns:a16="http://schemas.microsoft.com/office/drawing/2014/main" id="{28CECD29-A430-4BC6-AF3F-78455388D44A}"/>
              </a:ext>
            </a:extLst>
          </p:cNvPr>
          <p:cNvSpPr/>
          <p:nvPr/>
        </p:nvSpPr>
        <p:spPr>
          <a:xfrm rot="16200000">
            <a:off x="5821379" y="3259574"/>
            <a:ext cx="528506" cy="74662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23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1.3 – Cambiar diseño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363302" y="2434023"/>
            <a:ext cx="3484057" cy="2517930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A49E5D74-2912-41E8-80B2-8038F5F6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82" y="1825625"/>
            <a:ext cx="5690118" cy="4298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3 modos: “</a:t>
            </a:r>
            <a:r>
              <a:rPr lang="es-ES" dirty="0" err="1">
                <a:solidFill>
                  <a:srgbClr val="FFFFFF"/>
                </a:solidFill>
              </a:rPr>
              <a:t>play</a:t>
            </a:r>
            <a:r>
              <a:rPr lang="es-ES" dirty="0">
                <a:solidFill>
                  <a:srgbClr val="FFFFFF"/>
                </a:solidFill>
              </a:rPr>
              <a:t>”, “calibrar” y “tempo”.</a:t>
            </a:r>
          </a:p>
          <a:p>
            <a:r>
              <a:rPr lang="es-ES" dirty="0">
                <a:solidFill>
                  <a:srgbClr val="FFFFFF"/>
                </a:solidFill>
              </a:rPr>
              <a:t>Detección de angulación.</a:t>
            </a:r>
          </a:p>
          <a:p>
            <a:r>
              <a:rPr lang="es-ES" dirty="0">
                <a:solidFill>
                  <a:srgbClr val="FFFFFF"/>
                </a:solidFill>
              </a:rPr>
              <a:t>Detección de golpeo.</a:t>
            </a:r>
          </a:p>
          <a:p>
            <a:r>
              <a:rPr lang="es-ES" dirty="0">
                <a:solidFill>
                  <a:srgbClr val="FFFFFF"/>
                </a:solidFill>
              </a:rPr>
              <a:t>Calibración del entorno modular.</a:t>
            </a:r>
          </a:p>
          <a:p>
            <a:r>
              <a:rPr lang="es-ES" dirty="0">
                <a:solidFill>
                  <a:srgbClr val="FFFFFF"/>
                </a:solidFill>
              </a:rPr>
              <a:t>Reproducción del sonido </a:t>
            </a:r>
            <a:r>
              <a:rPr lang="es-ES" dirty="0" err="1">
                <a:solidFill>
                  <a:srgbClr val="FFFFFF"/>
                </a:solidFill>
              </a:rPr>
              <a:t>via</a:t>
            </a:r>
            <a:r>
              <a:rPr lang="es-ES" dirty="0">
                <a:solidFill>
                  <a:srgbClr val="FFFFFF"/>
                </a:solidFill>
              </a:rPr>
              <a:t> Arduino.</a:t>
            </a:r>
          </a:p>
          <a:p>
            <a:r>
              <a:rPr lang="es-ES" i="1" dirty="0">
                <a:solidFill>
                  <a:srgbClr val="FFFFFF"/>
                </a:solidFill>
              </a:rPr>
              <a:t>Interacción con </a:t>
            </a:r>
            <a:r>
              <a:rPr lang="es-ES" i="1" dirty="0" err="1">
                <a:solidFill>
                  <a:srgbClr val="FFFFFF"/>
                </a:solidFill>
              </a:rPr>
              <a:t>DAWs</a:t>
            </a:r>
            <a:endParaRPr lang="es-ES" i="1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BFF2454-8624-424F-B860-C0F361932251}"/>
              </a:ext>
            </a:extLst>
          </p:cNvPr>
          <p:cNvGrpSpPr/>
          <p:nvPr/>
        </p:nvGrpSpPr>
        <p:grpSpPr>
          <a:xfrm>
            <a:off x="10399988" y="610078"/>
            <a:ext cx="1156295" cy="835655"/>
            <a:chOff x="8267399" y="3801968"/>
            <a:chExt cx="2605564" cy="1899036"/>
          </a:xfrm>
        </p:grpSpPr>
        <p:sp>
          <p:nvSpPr>
            <p:cNvPr id="52" name="Triángulo isósceles 51">
              <a:extLst>
                <a:ext uri="{FF2B5EF4-FFF2-40B4-BE49-F238E27FC236}">
                  <a16:creationId xmlns:a16="http://schemas.microsoft.com/office/drawing/2014/main" id="{AD3B99DF-896E-4FAE-9A96-17A1D3AA4A2A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Triángulo isósceles 52">
              <a:extLst>
                <a:ext uri="{FF2B5EF4-FFF2-40B4-BE49-F238E27FC236}">
                  <a16:creationId xmlns:a16="http://schemas.microsoft.com/office/drawing/2014/main" id="{460F2D40-A220-44EA-9700-A0EAE032B431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Triángulo isósceles 53">
              <a:extLst>
                <a:ext uri="{FF2B5EF4-FFF2-40B4-BE49-F238E27FC236}">
                  <a16:creationId xmlns:a16="http://schemas.microsoft.com/office/drawing/2014/main" id="{8B04D0FD-D61F-4F2C-A5AE-D32570518AAB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3C5D2C0-176D-4E04-A8EE-ED5144681CB5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63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2DC7904B-C142-4FB9-88CD-6BA8F625A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9A0A02-DFAA-445D-883E-7002A38B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Idea – Objetivos Ideales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4D2334A5-3691-4EE3-9DB4-D2BA7D7F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 </a:t>
            </a:r>
            <a:r>
              <a:rPr lang="en-US" dirty="0" err="1">
                <a:solidFill>
                  <a:srgbClr val="FFFFFF"/>
                </a:solidFill>
              </a:rPr>
              <a:t>modos</a:t>
            </a:r>
            <a:r>
              <a:rPr lang="en-US" dirty="0">
                <a:solidFill>
                  <a:srgbClr val="FFFFFF"/>
                </a:solidFill>
              </a:rPr>
              <a:t>: “play” y “</a:t>
            </a:r>
            <a:r>
              <a:rPr lang="en-US" dirty="0" err="1">
                <a:solidFill>
                  <a:srgbClr val="FFFFFF"/>
                </a:solidFill>
              </a:rPr>
              <a:t>calibrar</a:t>
            </a:r>
            <a:r>
              <a:rPr lang="en-US" dirty="0">
                <a:solidFill>
                  <a:srgbClr val="FFFFFF"/>
                </a:solidFill>
              </a:rPr>
              <a:t>”</a:t>
            </a:r>
          </a:p>
          <a:p>
            <a:r>
              <a:rPr lang="en-US" dirty="0" err="1">
                <a:solidFill>
                  <a:srgbClr val="FFFFFF"/>
                </a:solidFill>
              </a:rPr>
              <a:t>Detectar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posición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Acelerómetro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Detección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golpeo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Calibración</a:t>
            </a:r>
            <a:r>
              <a:rPr lang="en-US" dirty="0">
                <a:solidFill>
                  <a:srgbClr val="FFFFFF"/>
                </a:solidFill>
              </a:rPr>
              <a:t> del </a:t>
            </a:r>
            <a:r>
              <a:rPr lang="en-US" dirty="0" err="1">
                <a:solidFill>
                  <a:srgbClr val="FFFFFF"/>
                </a:solidFill>
              </a:rPr>
              <a:t>entorno</a:t>
            </a:r>
            <a:r>
              <a:rPr lang="en-US" dirty="0">
                <a:solidFill>
                  <a:srgbClr val="FFFFFF"/>
                </a:solidFill>
              </a:rPr>
              <a:t> modular.</a:t>
            </a:r>
          </a:p>
          <a:p>
            <a:r>
              <a:rPr lang="en-US" dirty="0" err="1">
                <a:solidFill>
                  <a:srgbClr val="FFFFFF"/>
                </a:solidFill>
              </a:rPr>
              <a:t>Golpeo</a:t>
            </a:r>
            <a:r>
              <a:rPr lang="en-US" dirty="0">
                <a:solidFill>
                  <a:srgbClr val="FFFFFF"/>
                </a:solidFill>
              </a:rPr>
              <a:t> con </a:t>
            </a:r>
            <a:r>
              <a:rPr lang="en-US" dirty="0" err="1">
                <a:solidFill>
                  <a:srgbClr val="FFFFFF"/>
                </a:solidFill>
              </a:rPr>
              <a:t>sensibilidad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Interacción</a:t>
            </a:r>
            <a:r>
              <a:rPr lang="en-US" dirty="0">
                <a:solidFill>
                  <a:srgbClr val="FFFFFF"/>
                </a:solidFill>
              </a:rPr>
              <a:t> con DAWs.</a:t>
            </a:r>
          </a:p>
          <a:p>
            <a:r>
              <a:rPr lang="en-US" dirty="0" err="1">
                <a:solidFill>
                  <a:srgbClr val="FFFFFF"/>
                </a:solidFill>
              </a:rPr>
              <a:t>Conexión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baqueta-dispositivo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vía</a:t>
            </a:r>
            <a:r>
              <a:rPr lang="en-US" dirty="0">
                <a:solidFill>
                  <a:srgbClr val="FFFFFF"/>
                </a:solidFill>
              </a:rPr>
              <a:t> Bluetooth.</a:t>
            </a:r>
          </a:p>
          <a:p>
            <a:r>
              <a:rPr lang="en-US" dirty="0" err="1">
                <a:solidFill>
                  <a:srgbClr val="FFFFFF"/>
                </a:solidFill>
              </a:rPr>
              <a:t>Soporte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móviles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8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1.3 – Cambiar diseño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18033C-DDFA-45BA-8B48-3E9E7BD0723B}"/>
              </a:ext>
            </a:extLst>
          </p:cNvPr>
          <p:cNvSpPr txBox="1"/>
          <p:nvPr/>
        </p:nvSpPr>
        <p:spPr>
          <a:xfrm>
            <a:off x="1585846" y="2612376"/>
            <a:ext cx="2800334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Detección de angulación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0D594D-C26F-4A6C-B89E-7FF4BF673C82}"/>
              </a:ext>
            </a:extLst>
          </p:cNvPr>
          <p:cNvSpPr txBox="1"/>
          <p:nvPr/>
        </p:nvSpPr>
        <p:spPr>
          <a:xfrm>
            <a:off x="2546284" y="3165992"/>
            <a:ext cx="2132255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Ángulo en Z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6AA4D8-CF98-4C2F-817C-6BE17FDAB8BE}"/>
              </a:ext>
            </a:extLst>
          </p:cNvPr>
          <p:cNvSpPr txBox="1"/>
          <p:nvPr/>
        </p:nvSpPr>
        <p:spPr>
          <a:xfrm>
            <a:off x="2546284" y="3800987"/>
            <a:ext cx="213225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Poco preciso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023D07-6EB0-451A-95A9-757A40A7D75C}"/>
              </a:ext>
            </a:extLst>
          </p:cNvPr>
          <p:cNvSpPr txBox="1"/>
          <p:nvPr/>
        </p:nvSpPr>
        <p:spPr>
          <a:xfrm>
            <a:off x="6405653" y="2612376"/>
            <a:ext cx="2800334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Detección de golpeo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AD06AB2-44AD-4D8D-ADB2-1E2BCEEBF25B}"/>
              </a:ext>
            </a:extLst>
          </p:cNvPr>
          <p:cNvSpPr txBox="1"/>
          <p:nvPr/>
        </p:nvSpPr>
        <p:spPr>
          <a:xfrm>
            <a:off x="7241685" y="3171202"/>
            <a:ext cx="326052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Variación en la aceleración 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9A9C36-7A91-4BB8-BD70-BE0746D99CFF}"/>
              </a:ext>
            </a:extLst>
          </p:cNvPr>
          <p:cNvSpPr txBox="1"/>
          <p:nvPr/>
        </p:nvSpPr>
        <p:spPr>
          <a:xfrm>
            <a:off x="7241685" y="3806197"/>
            <a:ext cx="32605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Z siempre mirando hacia abajo</a:t>
            </a:r>
          </a:p>
        </p:txBody>
      </p:sp>
    </p:spTree>
    <p:extLst>
      <p:ext uri="{BB962C8B-B14F-4D97-AF65-F5344CB8AC3E}">
        <p14:creationId xmlns:p14="http://schemas.microsoft.com/office/powerpoint/2010/main" val="203729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2 – Detección de angulación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A986824-5E61-4A3A-A0E1-24D782EE2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8"/>
          <a:stretch/>
        </p:blipFill>
        <p:spPr>
          <a:xfrm>
            <a:off x="664030" y="1568176"/>
            <a:ext cx="3736600" cy="20060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74F286A-6B1A-47CB-996F-B002B8EF7870}"/>
              </a:ext>
            </a:extLst>
          </p:cNvPr>
          <p:cNvSpPr txBox="1"/>
          <p:nvPr/>
        </p:nvSpPr>
        <p:spPr>
          <a:xfrm>
            <a:off x="7094602" y="2571201"/>
            <a:ext cx="3736599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Golpe </a:t>
            </a:r>
            <a:r>
              <a:rPr lang="es-ES" dirty="0">
                <a:sym typeface="Wingdings" panose="05000000000000000000" pitchFamily="2" charset="2"/>
              </a:rPr>
              <a:t> Angulo baqueta = Punto medio de zona impactada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5E5B6-774F-48B0-9123-809A3AE4A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73"/>
          <a:stretch/>
        </p:blipFill>
        <p:spPr>
          <a:xfrm>
            <a:off x="1380931" y="3811503"/>
            <a:ext cx="5064980" cy="2661780"/>
          </a:xfrm>
          <a:prstGeom prst="rect">
            <a:avLst/>
          </a:prstGeom>
          <a:ln w="3492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27549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Solución 1.3 – Calibración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7" name="Paralelogramo 6">
            <a:extLst>
              <a:ext uri="{FF2B5EF4-FFF2-40B4-BE49-F238E27FC236}">
                <a16:creationId xmlns:a16="http://schemas.microsoft.com/office/drawing/2014/main" id="{F50FD075-EB94-4878-8F5D-25768591D66D}"/>
              </a:ext>
            </a:extLst>
          </p:cNvPr>
          <p:cNvSpPr/>
          <p:nvPr/>
        </p:nvSpPr>
        <p:spPr>
          <a:xfrm rot="1303668">
            <a:off x="295062" y="4468472"/>
            <a:ext cx="3656021" cy="33175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6066950A-E24A-486A-AE1B-5374005BD174}"/>
              </a:ext>
            </a:extLst>
          </p:cNvPr>
          <p:cNvSpPr/>
          <p:nvPr/>
        </p:nvSpPr>
        <p:spPr>
          <a:xfrm rot="8106411">
            <a:off x="1314021" y="2506754"/>
            <a:ext cx="2540542" cy="30673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4F4CB8FA-8D34-45D9-B05B-C0508FACA4B8}"/>
              </a:ext>
            </a:extLst>
          </p:cNvPr>
          <p:cNvSpPr/>
          <p:nvPr/>
        </p:nvSpPr>
        <p:spPr>
          <a:xfrm rot="10800000">
            <a:off x="2388697" y="2064948"/>
            <a:ext cx="2540542" cy="3067369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F0230E0C-CB90-4342-BEC4-B456C63041E9}"/>
              </a:ext>
            </a:extLst>
          </p:cNvPr>
          <p:cNvSpPr/>
          <p:nvPr/>
        </p:nvSpPr>
        <p:spPr>
          <a:xfrm rot="13525553">
            <a:off x="3472307" y="2491871"/>
            <a:ext cx="2519145" cy="309342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4188D4C-7B92-4121-BD65-B6B252FF7DBB}"/>
              </a:ext>
            </a:extLst>
          </p:cNvPr>
          <p:cNvSpPr/>
          <p:nvPr/>
        </p:nvSpPr>
        <p:spPr>
          <a:xfrm>
            <a:off x="2859839" y="4192421"/>
            <a:ext cx="1530687" cy="148079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3015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2 – Detección de golpeo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95473BB-40D3-4B91-9BEA-F68F5EFF2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" t="5733" r="1250" b="6168"/>
          <a:stretch/>
        </p:blipFill>
        <p:spPr>
          <a:xfrm>
            <a:off x="1360298" y="1626011"/>
            <a:ext cx="9606415" cy="48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2 – Detección de golpeo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D921111B-8174-435D-87FA-9C58E18F3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" t="4717" r="1250" b="7547"/>
          <a:stretch/>
        </p:blipFill>
        <p:spPr>
          <a:xfrm>
            <a:off x="1187213" y="1606402"/>
            <a:ext cx="9989084" cy="50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2 – Detección de golpeo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DE409C-1308-4DBA-A00A-EA383CB80953}"/>
              </a:ext>
            </a:extLst>
          </p:cNvPr>
          <p:cNvSpPr txBox="1"/>
          <p:nvPr/>
        </p:nvSpPr>
        <p:spPr>
          <a:xfrm>
            <a:off x="1935156" y="1384501"/>
            <a:ext cx="3736599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Detección en 2 pasos: Carga y golpe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7BA8B9-E54A-4097-A2D2-B2450D631A5E}"/>
              </a:ext>
            </a:extLst>
          </p:cNvPr>
          <p:cNvSpPr txBox="1"/>
          <p:nvPr/>
        </p:nvSpPr>
        <p:spPr>
          <a:xfrm>
            <a:off x="4150865" y="3620490"/>
            <a:ext cx="15041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Carga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CFDD3A-874E-4C8C-B920-56253F79A035}"/>
              </a:ext>
            </a:extLst>
          </p:cNvPr>
          <p:cNvSpPr txBox="1"/>
          <p:nvPr/>
        </p:nvSpPr>
        <p:spPr>
          <a:xfrm>
            <a:off x="3236465" y="2039220"/>
            <a:ext cx="24185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Lectura de operandos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8F84BD-B635-4167-8E46-C2CAD73C37AA}"/>
              </a:ext>
            </a:extLst>
          </p:cNvPr>
          <p:cNvSpPr txBox="1"/>
          <p:nvPr/>
        </p:nvSpPr>
        <p:spPr>
          <a:xfrm>
            <a:off x="3236465" y="2769339"/>
            <a:ext cx="24185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Eliminar gravedad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7652F7-C8E5-42C9-BEE7-CFDA93841BC6}"/>
              </a:ext>
            </a:extLst>
          </p:cNvPr>
          <p:cNvSpPr txBox="1"/>
          <p:nvPr/>
        </p:nvSpPr>
        <p:spPr>
          <a:xfrm>
            <a:off x="4167649" y="4820102"/>
            <a:ext cx="15041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Golpe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72A3B4-6604-45D7-95EE-CF7FA9C3A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" t="10159" r="71944" b="21133"/>
          <a:stretch/>
        </p:blipFill>
        <p:spPr>
          <a:xfrm>
            <a:off x="5912653" y="1384501"/>
            <a:ext cx="3736599" cy="5184909"/>
          </a:xfrm>
          <a:prstGeom prst="rect">
            <a:avLst/>
          </a:prstGeom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01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2 – Detección de golpeo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DE409C-1308-4DBA-A00A-EA383CB80953}"/>
              </a:ext>
            </a:extLst>
          </p:cNvPr>
          <p:cNvSpPr txBox="1"/>
          <p:nvPr/>
        </p:nvSpPr>
        <p:spPr>
          <a:xfrm>
            <a:off x="1935156" y="1384501"/>
            <a:ext cx="3736599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Golpe con sensibilidad (</a:t>
            </a:r>
            <a:r>
              <a:rPr lang="es-ES" dirty="0" err="1"/>
              <a:t>velocity</a:t>
            </a:r>
            <a:r>
              <a:rPr lang="es-ES" dirty="0"/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7BA8B9-E54A-4097-A2D2-B2450D631A5E}"/>
              </a:ext>
            </a:extLst>
          </p:cNvPr>
          <p:cNvSpPr txBox="1"/>
          <p:nvPr/>
        </p:nvSpPr>
        <p:spPr>
          <a:xfrm>
            <a:off x="4068147" y="3751918"/>
            <a:ext cx="1603608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Guardar datos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CFDD3A-874E-4C8C-B920-56253F79A035}"/>
              </a:ext>
            </a:extLst>
          </p:cNvPr>
          <p:cNvSpPr txBox="1"/>
          <p:nvPr/>
        </p:nvSpPr>
        <p:spPr>
          <a:xfrm>
            <a:off x="3253249" y="1902690"/>
            <a:ext cx="24185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 = </a:t>
            </a:r>
            <a:r>
              <a:rPr lang="es-ES" dirty="0" err="1"/>
              <a:t>Δp</a:t>
            </a:r>
            <a:r>
              <a:rPr lang="es-ES" dirty="0"/>
              <a:t> / </a:t>
            </a:r>
            <a:r>
              <a:rPr lang="es-ES" dirty="0" err="1"/>
              <a:t>Δt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8F84BD-B635-4167-8E46-C2CAD73C37AA}"/>
              </a:ext>
            </a:extLst>
          </p:cNvPr>
          <p:cNvSpPr txBox="1"/>
          <p:nvPr/>
        </p:nvSpPr>
        <p:spPr>
          <a:xfrm>
            <a:off x="3666931" y="2473875"/>
            <a:ext cx="2004824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Mapear rango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7652F7-C8E5-42C9-BEE7-CFDA93841BC6}"/>
              </a:ext>
            </a:extLst>
          </p:cNvPr>
          <p:cNvSpPr txBox="1"/>
          <p:nvPr/>
        </p:nvSpPr>
        <p:spPr>
          <a:xfrm>
            <a:off x="3946849" y="4665937"/>
            <a:ext cx="17249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Actualizar datos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C0B5231-7F5F-486C-A3F2-A6346C5A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2" r="71703" b="34195"/>
          <a:stretch/>
        </p:blipFill>
        <p:spPr>
          <a:xfrm>
            <a:off x="5869574" y="1368567"/>
            <a:ext cx="5484226" cy="475487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F0547C5-81CC-45AC-B698-87945B2C2BEC}"/>
              </a:ext>
            </a:extLst>
          </p:cNvPr>
          <p:cNvSpPr txBox="1"/>
          <p:nvPr/>
        </p:nvSpPr>
        <p:spPr>
          <a:xfrm>
            <a:off x="1041944" y="5739188"/>
            <a:ext cx="2624987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Velocity</a:t>
            </a:r>
            <a:r>
              <a:rPr lang="es-ES" dirty="0"/>
              <a:t> es aproximado</a:t>
            </a:r>
          </a:p>
        </p:txBody>
      </p:sp>
    </p:spTree>
    <p:extLst>
      <p:ext uri="{BB962C8B-B14F-4D97-AF65-F5344CB8AC3E}">
        <p14:creationId xmlns:p14="http://schemas.microsoft.com/office/powerpoint/2010/main" val="66358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3 – 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80E6F50-2E8B-4A5E-B78B-2E137C0B0722}"/>
              </a:ext>
            </a:extLst>
          </p:cNvPr>
          <p:cNvSpPr txBox="1">
            <a:spLocks/>
          </p:cNvSpPr>
          <p:nvPr/>
        </p:nvSpPr>
        <p:spPr>
          <a:xfrm>
            <a:off x="838200" y="3752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FFFFFF"/>
                </a:solidFill>
              </a:rPr>
              <a:t>                         Memoria insuficiente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703F0C-A8B5-4513-8320-B9E30E7EA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213" r="47678" b="6304"/>
          <a:stretch/>
        </p:blipFill>
        <p:spPr>
          <a:xfrm>
            <a:off x="770107" y="1777668"/>
            <a:ext cx="9704369" cy="7807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F857BC-8951-408E-A6B1-FE1DA8352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7" t="18730" r="33774" b="47256"/>
          <a:stretch/>
        </p:blipFill>
        <p:spPr>
          <a:xfrm>
            <a:off x="317241" y="2684325"/>
            <a:ext cx="6201900" cy="2332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0B39FD-A54F-40C9-95AD-653002B46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55" t="23833" r="29335" b="42154"/>
          <a:stretch/>
        </p:blipFill>
        <p:spPr>
          <a:xfrm>
            <a:off x="4730620" y="3867567"/>
            <a:ext cx="6783356" cy="255930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F9DE1FB-120F-45D2-A575-AF1895E72906}"/>
              </a:ext>
            </a:extLst>
          </p:cNvPr>
          <p:cNvSpPr txBox="1"/>
          <p:nvPr/>
        </p:nvSpPr>
        <p:spPr>
          <a:xfrm>
            <a:off x="441624" y="5398758"/>
            <a:ext cx="36109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Hipótesis</a:t>
            </a:r>
            <a:r>
              <a:rPr lang="es-ES" dirty="0"/>
              <a:t>:</a:t>
            </a:r>
          </a:p>
          <a:p>
            <a:pPr algn="ctr"/>
            <a:r>
              <a:rPr lang="es-ES" dirty="0"/>
              <a:t>Deja de recibir valores por funciones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E73BD0C-A45E-490C-8BC1-1C32AB53C28B}"/>
              </a:ext>
            </a:extLst>
          </p:cNvPr>
          <p:cNvCxnSpPr/>
          <p:nvPr/>
        </p:nvCxnSpPr>
        <p:spPr>
          <a:xfrm>
            <a:off x="1733925" y="5712593"/>
            <a:ext cx="97038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2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3.1 – Paso de argumentos no recibido 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5F857BC-8951-408E-A6B1-FE1DA8352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7" t="18730" r="33774" b="47256"/>
          <a:stretch/>
        </p:blipFill>
        <p:spPr>
          <a:xfrm>
            <a:off x="553641" y="2055803"/>
            <a:ext cx="6201900" cy="2332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0B39FD-A54F-40C9-95AD-653002B46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55" t="23833" r="29335" b="42154"/>
          <a:stretch/>
        </p:blipFill>
        <p:spPr>
          <a:xfrm>
            <a:off x="4967020" y="3239045"/>
            <a:ext cx="6783356" cy="25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Problema 3.2 – Memoria insuficiente 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86A721F-A347-43CB-87EF-E8771E26970C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01B9409-45ED-4342-B25F-115C3CC63094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8D973160-0DBF-4988-95EE-DDAAABAAF27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56F4A445-1D38-4D60-84E6-1D68D61F2F5A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B90E77C-24C1-4699-BAA0-FDC405DC5147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D703F0C-A8B5-4513-8320-B9E30E7EA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213" r="47678" b="6304"/>
          <a:stretch/>
        </p:blipFill>
        <p:spPr>
          <a:xfrm>
            <a:off x="1057601" y="2631583"/>
            <a:ext cx="9704369" cy="78070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F9DE1FB-120F-45D2-A575-AF1895E72906}"/>
              </a:ext>
            </a:extLst>
          </p:cNvPr>
          <p:cNvSpPr txBox="1"/>
          <p:nvPr/>
        </p:nvSpPr>
        <p:spPr>
          <a:xfrm>
            <a:off x="3816805" y="4021780"/>
            <a:ext cx="361097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Hipótesis</a:t>
            </a:r>
            <a:r>
              <a:rPr lang="es-ES" dirty="0"/>
              <a:t>:</a:t>
            </a:r>
          </a:p>
          <a:p>
            <a:pPr algn="ctr"/>
            <a:r>
              <a:rPr lang="es-ES" dirty="0"/>
              <a:t>Deja de recibir valores por funciones porque no hay espacio (?)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E73BD0C-A45E-490C-8BC1-1C32AB53C28B}"/>
              </a:ext>
            </a:extLst>
          </p:cNvPr>
          <p:cNvCxnSpPr/>
          <p:nvPr/>
        </p:nvCxnSpPr>
        <p:spPr>
          <a:xfrm>
            <a:off x="5109106" y="4335615"/>
            <a:ext cx="97038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7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15E8E22E-22DB-464B-BDDE-2C6411FAE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14688C-32AF-422A-AB72-2DFA5162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Idea – Objetivos iniciales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68F52-8510-4C1C-9BE6-BB2F0256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8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3 modos: “</a:t>
            </a:r>
            <a:r>
              <a:rPr lang="es-ES" dirty="0" err="1">
                <a:solidFill>
                  <a:srgbClr val="FFFFFF"/>
                </a:solidFill>
              </a:rPr>
              <a:t>play</a:t>
            </a:r>
            <a:r>
              <a:rPr lang="es-ES" dirty="0">
                <a:solidFill>
                  <a:srgbClr val="FFFFFF"/>
                </a:solidFill>
              </a:rPr>
              <a:t>”, “calibrar” y “tempo”.</a:t>
            </a:r>
          </a:p>
          <a:p>
            <a:r>
              <a:rPr lang="es-ES" dirty="0">
                <a:solidFill>
                  <a:srgbClr val="FFFFFF"/>
                </a:solidFill>
              </a:rPr>
              <a:t>Selección tambor </a:t>
            </a:r>
            <a:r>
              <a:rPr lang="es-ES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s-ES" dirty="0">
                <a:solidFill>
                  <a:srgbClr val="FFFFFF"/>
                </a:solidFill>
              </a:rPr>
              <a:t>Detección de posición.</a:t>
            </a:r>
          </a:p>
          <a:p>
            <a:r>
              <a:rPr lang="es-ES" dirty="0">
                <a:solidFill>
                  <a:srgbClr val="FFFFFF"/>
                </a:solidFill>
              </a:rPr>
              <a:t>Detección de golpeo.</a:t>
            </a:r>
          </a:p>
          <a:p>
            <a:r>
              <a:rPr lang="es-ES" dirty="0">
                <a:solidFill>
                  <a:srgbClr val="FFFFFF"/>
                </a:solidFill>
              </a:rPr>
              <a:t>Calibración del entorno modular.</a:t>
            </a:r>
          </a:p>
          <a:p>
            <a:r>
              <a:rPr lang="es-ES" dirty="0">
                <a:solidFill>
                  <a:srgbClr val="FFFFFF"/>
                </a:solidFill>
              </a:rPr>
              <a:t>Reproducción del sonido </a:t>
            </a:r>
            <a:r>
              <a:rPr lang="es-ES" dirty="0" err="1">
                <a:solidFill>
                  <a:srgbClr val="FFFFFF"/>
                </a:solidFill>
              </a:rPr>
              <a:t>via</a:t>
            </a:r>
            <a:r>
              <a:rPr lang="es-ES" dirty="0">
                <a:solidFill>
                  <a:srgbClr val="FFFFFF"/>
                </a:solidFill>
              </a:rPr>
              <a:t> Arduino.</a:t>
            </a:r>
          </a:p>
          <a:p>
            <a:r>
              <a:rPr lang="es-ES" i="1" dirty="0">
                <a:solidFill>
                  <a:srgbClr val="FFFFFF"/>
                </a:solidFill>
              </a:rPr>
              <a:t>Interacción con </a:t>
            </a:r>
            <a:r>
              <a:rPr lang="es-ES" i="1" dirty="0" err="1">
                <a:solidFill>
                  <a:srgbClr val="FFFFFF"/>
                </a:solidFill>
              </a:rPr>
              <a:t>DAWs</a:t>
            </a:r>
            <a:endParaRPr lang="es-ES" i="1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2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AE7247C6-2564-48EC-BBA5-A3BDB0D7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46CC83-D911-48F7-9404-733BDA4C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Objetivos cumplidos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54EAEE0-A396-4C3B-8F2F-361FBA83F0DD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734CB43-D8B1-4A19-AAA7-7F2441BDC2D1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721B9E9C-4E77-49EE-AB36-8303E1A604E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CAFFFFCD-BB58-4510-A29F-4D66034ABE50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A526E2E-153C-479A-9030-716B4EFA1058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955AD44-176C-4E31-9119-A527F8CA287F}"/>
              </a:ext>
            </a:extLst>
          </p:cNvPr>
          <p:cNvSpPr txBox="1">
            <a:spLocks/>
          </p:cNvSpPr>
          <p:nvPr/>
        </p:nvSpPr>
        <p:spPr>
          <a:xfrm>
            <a:off x="1220773" y="1804110"/>
            <a:ext cx="9745940" cy="429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FFC000"/>
                </a:solidFill>
              </a:rPr>
              <a:t>3</a:t>
            </a:r>
            <a:r>
              <a:rPr lang="es-ES" dirty="0">
                <a:solidFill>
                  <a:srgbClr val="FFFFFF"/>
                </a:solidFill>
              </a:rPr>
              <a:t> modos: “</a:t>
            </a:r>
            <a:r>
              <a:rPr lang="es-ES" dirty="0" err="1">
                <a:solidFill>
                  <a:schemeClr val="accent6"/>
                </a:solidFill>
              </a:rPr>
              <a:t>play</a:t>
            </a:r>
            <a:r>
              <a:rPr lang="es-ES" dirty="0">
                <a:solidFill>
                  <a:srgbClr val="FFFFFF"/>
                </a:solidFill>
              </a:rPr>
              <a:t>”, “</a:t>
            </a:r>
            <a:r>
              <a:rPr lang="es-ES" dirty="0">
                <a:solidFill>
                  <a:srgbClr val="FFC000"/>
                </a:solidFill>
              </a:rPr>
              <a:t>calibrar</a:t>
            </a:r>
            <a:r>
              <a:rPr lang="es-ES" dirty="0">
                <a:solidFill>
                  <a:srgbClr val="FFFFFF"/>
                </a:solidFill>
              </a:rPr>
              <a:t>” y “</a:t>
            </a:r>
            <a:r>
              <a:rPr lang="es-ES" dirty="0">
                <a:solidFill>
                  <a:srgbClr val="FF0000"/>
                </a:solidFill>
              </a:rPr>
              <a:t>tempo</a:t>
            </a:r>
            <a:r>
              <a:rPr lang="es-ES" dirty="0">
                <a:solidFill>
                  <a:srgbClr val="FFFFFF"/>
                </a:solidFill>
              </a:rPr>
              <a:t>”.</a:t>
            </a:r>
          </a:p>
          <a:p>
            <a:r>
              <a:rPr lang="es-ES" dirty="0">
                <a:solidFill>
                  <a:srgbClr val="92D050"/>
                </a:solidFill>
              </a:rPr>
              <a:t>Detección de angulación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r>
              <a:rPr lang="es-ES" dirty="0">
                <a:solidFill>
                  <a:srgbClr val="92D050"/>
                </a:solidFill>
              </a:rPr>
              <a:t>Detección de golpeo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r>
              <a:rPr lang="es-ES" dirty="0">
                <a:solidFill>
                  <a:srgbClr val="FFC000"/>
                </a:solidFill>
              </a:rPr>
              <a:t>Calibración del entorno modular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r>
              <a:rPr lang="es-ES" dirty="0">
                <a:solidFill>
                  <a:srgbClr val="92D050"/>
                </a:solidFill>
              </a:rPr>
              <a:t>Reproducción del sonido </a:t>
            </a:r>
            <a:r>
              <a:rPr lang="es-ES" dirty="0" err="1">
                <a:solidFill>
                  <a:srgbClr val="92D050"/>
                </a:solidFill>
              </a:rPr>
              <a:t>via</a:t>
            </a:r>
            <a:r>
              <a:rPr lang="es-ES" dirty="0">
                <a:solidFill>
                  <a:srgbClr val="92D050"/>
                </a:solidFill>
              </a:rPr>
              <a:t> Arduino.</a:t>
            </a:r>
          </a:p>
          <a:p>
            <a:r>
              <a:rPr lang="es-ES" i="1" dirty="0">
                <a:solidFill>
                  <a:srgbClr val="FF0000"/>
                </a:solidFill>
              </a:rPr>
              <a:t>Interacción con </a:t>
            </a:r>
            <a:r>
              <a:rPr lang="es-ES" i="1" dirty="0" err="1">
                <a:solidFill>
                  <a:srgbClr val="FF0000"/>
                </a:solidFill>
              </a:rPr>
              <a:t>DAWs</a:t>
            </a:r>
            <a:endParaRPr lang="es-ES" i="1" dirty="0">
              <a:solidFill>
                <a:srgbClr val="FF0000"/>
              </a:solidFill>
            </a:endParaRPr>
          </a:p>
          <a:p>
            <a:r>
              <a:rPr lang="es-ES" i="1" dirty="0">
                <a:solidFill>
                  <a:schemeClr val="accent1"/>
                </a:solidFill>
              </a:rPr>
              <a:t>Golpeo con sensibilidad</a:t>
            </a:r>
          </a:p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AE7247C6-2564-48EC-BBA5-A3BDB0D7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46CC83-D911-48F7-9404-733BDA4C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Objetivos futuros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54EAEE0-A396-4C3B-8F2F-361FBA83F0DD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734CB43-D8B1-4A19-AAA7-7F2441BDC2D1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721B9E9C-4E77-49EE-AB36-8303E1A604E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CAFFFFCD-BB58-4510-A29F-4D66034ABE50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A526E2E-153C-479A-9030-716B4EFA1058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955AD44-176C-4E31-9119-A527F8CA287F}"/>
              </a:ext>
            </a:extLst>
          </p:cNvPr>
          <p:cNvSpPr txBox="1">
            <a:spLocks/>
          </p:cNvSpPr>
          <p:nvPr/>
        </p:nvSpPr>
        <p:spPr>
          <a:xfrm>
            <a:off x="1220773" y="1804110"/>
            <a:ext cx="9745940" cy="429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Interacción con </a:t>
            </a:r>
            <a:r>
              <a:rPr lang="es-ES" dirty="0" err="1"/>
              <a:t>DAWs</a:t>
            </a:r>
            <a:r>
              <a:rPr lang="es-ES" dirty="0"/>
              <a:t>: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Libera recursos (?)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Implementación con sonidos de batería reales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Aprovecha rasgo </a:t>
            </a:r>
            <a:r>
              <a:rPr lang="es-ES" dirty="0" err="1">
                <a:sym typeface="Wingdings" panose="05000000000000000000" pitchFamily="2" charset="2"/>
              </a:rPr>
              <a:t>velocity</a:t>
            </a:r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Corregir error desconocido de paso de argumentos</a:t>
            </a:r>
          </a:p>
          <a:p>
            <a:r>
              <a:rPr lang="es-ES" dirty="0">
                <a:sym typeface="Wingdings" panose="05000000000000000000" pitchFamily="2" charset="2"/>
              </a:rPr>
              <a:t>Comprobar funcionalidad corrección de giro al golpear</a:t>
            </a:r>
            <a:endParaRPr lang="es-ES" dirty="0"/>
          </a:p>
          <a:p>
            <a:r>
              <a:rPr lang="es-ES" dirty="0"/>
              <a:t>Implementación con 2 baquetas:</a:t>
            </a:r>
          </a:p>
          <a:p>
            <a:pPr lvl="1"/>
            <a:r>
              <a:rPr lang="es-ES" dirty="0"/>
              <a:t>Único problema: memoria.</a:t>
            </a:r>
          </a:p>
          <a:p>
            <a:r>
              <a:rPr lang="es-ES" dirty="0"/>
              <a:t>Aplicación Android</a:t>
            </a:r>
          </a:p>
        </p:txBody>
      </p:sp>
    </p:spTree>
    <p:extLst>
      <p:ext uri="{BB962C8B-B14F-4D97-AF65-F5344CB8AC3E}">
        <p14:creationId xmlns:p14="http://schemas.microsoft.com/office/powerpoint/2010/main" val="354158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AE7247C6-2564-48EC-BBA5-A3BDB0D7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46CC83-D911-48F7-9404-733BDA4C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09" y="2103437"/>
            <a:ext cx="4052582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Agradecimientos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54EAEE0-A396-4C3B-8F2F-361FBA83F0DD}"/>
              </a:ext>
            </a:extLst>
          </p:cNvPr>
          <p:cNvGrpSpPr/>
          <p:nvPr/>
        </p:nvGrpSpPr>
        <p:grpSpPr>
          <a:xfrm>
            <a:off x="10134658" y="547995"/>
            <a:ext cx="1328105" cy="959822"/>
            <a:chOff x="8267399" y="3801968"/>
            <a:chExt cx="2605564" cy="1899036"/>
          </a:xfrm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2734CB43-D8B1-4A19-AAA7-7F2441BDC2D1}"/>
                </a:ext>
              </a:extLst>
            </p:cNvPr>
            <p:cNvSpPr/>
            <p:nvPr/>
          </p:nvSpPr>
          <p:spPr>
            <a:xfrm rot="8106411">
              <a:off x="8267399" y="4035811"/>
              <a:ext cx="1333357" cy="16235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721B9E9C-4E77-49EE-AB36-8303E1A604ED}"/>
                </a:ext>
              </a:extLst>
            </p:cNvPr>
            <p:cNvSpPr/>
            <p:nvPr/>
          </p:nvSpPr>
          <p:spPr>
            <a:xfrm rot="10800000">
              <a:off x="8831423" y="3801968"/>
              <a:ext cx="1333357" cy="1623526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CAFFFFCD-BB58-4510-A29F-4D66034ABE50}"/>
                </a:ext>
              </a:extLst>
            </p:cNvPr>
            <p:cNvSpPr/>
            <p:nvPr/>
          </p:nvSpPr>
          <p:spPr>
            <a:xfrm rot="13525553">
              <a:off x="9394521" y="4034829"/>
              <a:ext cx="1333357" cy="162352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A526E2E-153C-479A-9030-716B4EFA1058}"/>
                </a:ext>
              </a:extLst>
            </p:cNvPr>
            <p:cNvSpPr/>
            <p:nvPr/>
          </p:nvSpPr>
          <p:spPr>
            <a:xfrm>
              <a:off x="9096426" y="4917233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2B7E8E-9ACC-44C5-BEC9-DD20C7CC25D6}"/>
              </a:ext>
            </a:extLst>
          </p:cNvPr>
          <p:cNvSpPr txBox="1"/>
          <p:nvPr/>
        </p:nvSpPr>
        <p:spPr>
          <a:xfrm>
            <a:off x="2439938" y="3699240"/>
            <a:ext cx="24185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Asier Neira Casado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0E142C-33D5-4FA5-BF74-16935D9F2036}"/>
              </a:ext>
            </a:extLst>
          </p:cNvPr>
          <p:cNvSpPr txBox="1"/>
          <p:nvPr/>
        </p:nvSpPr>
        <p:spPr>
          <a:xfrm>
            <a:off x="7333558" y="3699240"/>
            <a:ext cx="2418506" cy="369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Cristian </a:t>
            </a:r>
          </a:p>
        </p:txBody>
      </p:sp>
    </p:spTree>
    <p:extLst>
      <p:ext uri="{BB962C8B-B14F-4D97-AF65-F5344CB8AC3E}">
        <p14:creationId xmlns:p14="http://schemas.microsoft.com/office/powerpoint/2010/main" val="228716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1E110D75-C4C6-43B4-8CEC-5E687422D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AD0F32-6E2C-4EAF-9FFF-03F9FDE2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Materiales empleados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0BCE8DF-B252-4CDC-AE83-F65410A35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46474"/>
              </p:ext>
            </p:extLst>
          </p:nvPr>
        </p:nvGraphicFramePr>
        <p:xfrm>
          <a:off x="838200" y="1817236"/>
          <a:ext cx="10515600" cy="29509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816347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106059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07275994"/>
                    </a:ext>
                  </a:extLst>
                </a:gridCol>
              </a:tblGrid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Coste 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Coste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97985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Placa Arduino 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dirty="0"/>
                        <a:t>Proporcionado por el profesor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/>
                        <a:t>Proporcionado por el profesor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161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Botón x3 (x6)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0,10€/</a:t>
                      </a:r>
                      <a:r>
                        <a:rPr lang="es-ES" dirty="0" err="1"/>
                        <a:t>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0,60€ * 6 </a:t>
                      </a:r>
                      <a:r>
                        <a:rPr lang="es-ES" dirty="0" err="1"/>
                        <a:t>uds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35440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Cables m-h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1,6€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1,6€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858239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Altavoz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2,46€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2,46€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40133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Módulo acelerómetro MPU6050 GY-521 x1 (x6)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4,01€/</a:t>
                      </a:r>
                      <a:r>
                        <a:rPr lang="es-ES" dirty="0" err="1"/>
                        <a:t>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4,01€/</a:t>
                      </a:r>
                      <a:r>
                        <a:rPr lang="es-ES" dirty="0" err="1"/>
                        <a:t>ud</a:t>
                      </a:r>
                      <a:r>
                        <a:rPr lang="es-ES" dirty="0"/>
                        <a:t>  * 6 </a:t>
                      </a:r>
                      <a:r>
                        <a:rPr lang="es-ES" dirty="0" err="1"/>
                        <a:t>uds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79789"/>
                  </a:ext>
                </a:extLst>
              </a:tr>
              <a:tr h="385149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8,67€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31,72€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8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3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Características del MPU6050 GY-521</a:t>
            </a:r>
          </a:p>
        </p:txBody>
      </p:sp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63DAD5A-EA20-477A-8F5A-42C83D8CC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24641" r="13138" b="48434"/>
          <a:stretch/>
        </p:blipFill>
        <p:spPr>
          <a:xfrm>
            <a:off x="586274" y="1406797"/>
            <a:ext cx="6223519" cy="1679433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1605959-2324-4AE2-A96D-690F2D885732}"/>
              </a:ext>
            </a:extLst>
          </p:cNvPr>
          <p:cNvGrpSpPr/>
          <p:nvPr/>
        </p:nvGrpSpPr>
        <p:grpSpPr>
          <a:xfrm>
            <a:off x="3242445" y="2995281"/>
            <a:ext cx="7884368" cy="3471458"/>
            <a:chOff x="4111689" y="2938985"/>
            <a:chExt cx="7884368" cy="3471458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D1AB48-D3A2-4FE0-8D87-E6FEB0EFC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918" t="9071" r="11480" b="30186"/>
            <a:stretch/>
          </p:blipFill>
          <p:spPr>
            <a:xfrm>
              <a:off x="4111689" y="2938985"/>
              <a:ext cx="7884368" cy="3471458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EDB362D-53E4-49AB-9559-0441745919B9}"/>
                </a:ext>
              </a:extLst>
            </p:cNvPr>
            <p:cNvSpPr/>
            <p:nvPr/>
          </p:nvSpPr>
          <p:spPr>
            <a:xfrm>
              <a:off x="5209564" y="3771771"/>
              <a:ext cx="981512" cy="356131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8D1CAA7-8501-4443-9CF2-8612F5279D09}"/>
                </a:ext>
              </a:extLst>
            </p:cNvPr>
            <p:cNvSpPr/>
            <p:nvPr/>
          </p:nvSpPr>
          <p:spPr>
            <a:xfrm>
              <a:off x="5209564" y="4140657"/>
              <a:ext cx="981512" cy="356131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F3C386C-6D6E-4BFA-8657-B1164A8258B2}"/>
                </a:ext>
              </a:extLst>
            </p:cNvPr>
            <p:cNvSpPr/>
            <p:nvPr/>
          </p:nvSpPr>
          <p:spPr>
            <a:xfrm>
              <a:off x="5209564" y="4516988"/>
              <a:ext cx="981512" cy="356131"/>
            </a:xfrm>
            <a:prstGeom prst="rect">
              <a:avLst/>
            </a:prstGeom>
            <a:solidFill>
              <a:schemeClr val="accent6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29BE8C35-147C-4209-8D7D-A9B92D860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815" r="83102" b="59367"/>
          <a:stretch/>
        </p:blipFill>
        <p:spPr>
          <a:xfrm>
            <a:off x="7021574" y="1406797"/>
            <a:ext cx="4210870" cy="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2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Características del MPU6050 GY-521</a:t>
            </a:r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AB8BF33-EC3D-4BF7-AB0A-5F56C0B62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9986" r="20944" b="15766"/>
          <a:stretch/>
        </p:blipFill>
        <p:spPr>
          <a:xfrm>
            <a:off x="2499049" y="1690688"/>
            <a:ext cx="7193902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Diseño inicial – Detección posición y golpeo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2605BA-7ECF-4724-A997-29600C9B74E9}"/>
              </a:ext>
            </a:extLst>
          </p:cNvPr>
          <p:cNvSpPr txBox="1"/>
          <p:nvPr/>
        </p:nvSpPr>
        <p:spPr>
          <a:xfrm>
            <a:off x="2239688" y="1901193"/>
            <a:ext cx="232332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 = V0 + a *</a:t>
            </a:r>
            <a:r>
              <a:rPr lang="el-GR" dirty="0"/>
              <a:t>Δ</a:t>
            </a:r>
            <a:r>
              <a:rPr lang="es-ES" dirty="0"/>
              <a:t>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683A40-5960-4240-AFB3-F6D736954B41}"/>
              </a:ext>
            </a:extLst>
          </p:cNvPr>
          <p:cNvSpPr txBox="1"/>
          <p:nvPr/>
        </p:nvSpPr>
        <p:spPr>
          <a:xfrm>
            <a:off x="7064842" y="1901193"/>
            <a:ext cx="232332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 = P0 + V *</a:t>
            </a:r>
            <a:r>
              <a:rPr lang="es-ES" dirty="0" err="1"/>
              <a:t>Δt</a:t>
            </a:r>
            <a:endParaRPr lang="es-ES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24E05019-7627-4266-820B-7CD2CE9A3C46}"/>
              </a:ext>
            </a:extLst>
          </p:cNvPr>
          <p:cNvSpPr/>
          <p:nvPr/>
        </p:nvSpPr>
        <p:spPr>
          <a:xfrm>
            <a:off x="5567494" y="2531378"/>
            <a:ext cx="528506" cy="746620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D9DC16-3096-4D1D-980C-C1201382E270}"/>
              </a:ext>
            </a:extLst>
          </p:cNvPr>
          <p:cNvSpPr txBox="1"/>
          <p:nvPr/>
        </p:nvSpPr>
        <p:spPr>
          <a:xfrm>
            <a:off x="4670086" y="3472357"/>
            <a:ext cx="232332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Giro modifica valor en cada eje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2ABB2A5-9876-40AE-971A-196CB3A608B2}"/>
              </a:ext>
            </a:extLst>
          </p:cNvPr>
          <p:cNvSpPr/>
          <p:nvPr/>
        </p:nvSpPr>
        <p:spPr>
          <a:xfrm>
            <a:off x="5580049" y="4368414"/>
            <a:ext cx="528506" cy="746620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5197C3-7747-423E-93CF-A7FBABE535F5}"/>
              </a:ext>
            </a:extLst>
          </p:cNvPr>
          <p:cNvSpPr txBox="1"/>
          <p:nvPr/>
        </p:nvSpPr>
        <p:spPr>
          <a:xfrm>
            <a:off x="3401349" y="5364418"/>
            <a:ext cx="47662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Coordenadas locales </a:t>
            </a:r>
            <a:r>
              <a:rPr lang="es-ES" dirty="0">
                <a:sym typeface="Wingdings" panose="05000000000000000000" pitchFamily="2" charset="2"/>
              </a:rPr>
              <a:t> Coordenadas del mundo</a:t>
            </a:r>
            <a:endParaRPr lang="es-ES" dirty="0"/>
          </a:p>
        </p:txBody>
      </p:sp>
      <p:pic>
        <p:nvPicPr>
          <p:cNvPr id="15" name="Imagen 14" descr="Imagen que contiene objeto, esquiando, barco&#10;&#10;Descripción generada automáticamente">
            <a:extLst>
              <a:ext uri="{FF2B5EF4-FFF2-40B4-BE49-F238E27FC236}">
                <a16:creationId xmlns:a16="http://schemas.microsoft.com/office/drawing/2014/main" id="{C6426641-4D7C-40BB-AF9D-793AC3BE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33" y="2928747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Diseño inicial – Calibración de bombos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264DF4F-1838-4CA2-A52F-102C0119FE1A}"/>
              </a:ext>
            </a:extLst>
          </p:cNvPr>
          <p:cNvGrpSpPr/>
          <p:nvPr/>
        </p:nvGrpSpPr>
        <p:grpSpPr>
          <a:xfrm>
            <a:off x="1219979" y="1849789"/>
            <a:ext cx="4138125" cy="3988843"/>
            <a:chOff x="3879203" y="1896442"/>
            <a:chExt cx="4138125" cy="3988843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D118EE1-FE2F-4306-AAA6-52D11F5BB13C}"/>
                </a:ext>
              </a:extLst>
            </p:cNvPr>
            <p:cNvSpPr/>
            <p:nvPr/>
          </p:nvSpPr>
          <p:spPr>
            <a:xfrm>
              <a:off x="4114801" y="2127380"/>
              <a:ext cx="3666930" cy="3526972"/>
            </a:xfrm>
            <a:prstGeom prst="ellipse">
              <a:avLst/>
            </a:prstGeom>
            <a:solidFill>
              <a:srgbClr val="6C341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AFA1A4B-2849-489D-BC06-0E076C5F19EF}"/>
                </a:ext>
              </a:extLst>
            </p:cNvPr>
            <p:cNvSpPr/>
            <p:nvPr/>
          </p:nvSpPr>
          <p:spPr>
            <a:xfrm>
              <a:off x="3879203" y="3578290"/>
              <a:ext cx="471195" cy="4618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6754BC9-80D1-4B3F-B9A3-9B4B3B2252C3}"/>
                </a:ext>
              </a:extLst>
            </p:cNvPr>
            <p:cNvSpPr/>
            <p:nvPr/>
          </p:nvSpPr>
          <p:spPr>
            <a:xfrm>
              <a:off x="7546133" y="3578290"/>
              <a:ext cx="471195" cy="4618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608E1-9AC5-4459-B28A-19AD5E87C714}"/>
                </a:ext>
              </a:extLst>
            </p:cNvPr>
            <p:cNvSpPr/>
            <p:nvPr/>
          </p:nvSpPr>
          <p:spPr>
            <a:xfrm>
              <a:off x="5712668" y="1896442"/>
              <a:ext cx="471195" cy="4618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AA75A0E-FFCD-4CD1-8604-63CC6A0DDF4D}"/>
                </a:ext>
              </a:extLst>
            </p:cNvPr>
            <p:cNvSpPr/>
            <p:nvPr/>
          </p:nvSpPr>
          <p:spPr>
            <a:xfrm>
              <a:off x="5718500" y="5423419"/>
              <a:ext cx="471195" cy="46186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4BA01866-8C7B-431D-9116-52090BA3A783}"/>
                </a:ext>
              </a:extLst>
            </p:cNvPr>
            <p:cNvCxnSpPr/>
            <p:nvPr/>
          </p:nvCxnSpPr>
          <p:spPr>
            <a:xfrm>
              <a:off x="4114800" y="3809223"/>
              <a:ext cx="366693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F95BDA2A-56B6-4A89-975D-7A4288A8E44F}"/>
                </a:ext>
              </a:extLst>
            </p:cNvPr>
            <p:cNvCxnSpPr/>
            <p:nvPr/>
          </p:nvCxnSpPr>
          <p:spPr>
            <a:xfrm>
              <a:off x="5948265" y="2127375"/>
              <a:ext cx="0" cy="352697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4F7D6D-36BC-493A-BF24-A2F03E4D4C71}"/>
              </a:ext>
            </a:extLst>
          </p:cNvPr>
          <p:cNvSpPr txBox="1"/>
          <p:nvPr/>
        </p:nvSpPr>
        <p:spPr>
          <a:xfrm>
            <a:off x="7358858" y="2076191"/>
            <a:ext cx="232332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Producto vectorial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49A5D199-E6EB-4300-BA33-A47B66D1D93B}"/>
              </a:ext>
            </a:extLst>
          </p:cNvPr>
          <p:cNvSpPr/>
          <p:nvPr/>
        </p:nvSpPr>
        <p:spPr>
          <a:xfrm>
            <a:off x="8256266" y="2772336"/>
            <a:ext cx="528506" cy="746620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81218F-BE23-4936-8912-0B68FDE4C466}"/>
              </a:ext>
            </a:extLst>
          </p:cNvPr>
          <p:cNvSpPr txBox="1"/>
          <p:nvPr/>
        </p:nvSpPr>
        <p:spPr>
          <a:xfrm>
            <a:off x="7358858" y="3905012"/>
            <a:ext cx="232332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Ángulo de golpeo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C269EA7-2642-4765-8DF3-885AB24B0DB7}"/>
              </a:ext>
            </a:extLst>
          </p:cNvPr>
          <p:cNvSpPr txBox="1"/>
          <p:nvPr/>
        </p:nvSpPr>
        <p:spPr>
          <a:xfrm>
            <a:off x="5694024" y="5412841"/>
            <a:ext cx="17652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Top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BE43316-E37F-47D9-B1F9-3CC8BCA7AB8A}"/>
              </a:ext>
            </a:extLst>
          </p:cNvPr>
          <p:cNvSpPr txBox="1"/>
          <p:nvPr/>
        </p:nvSpPr>
        <p:spPr>
          <a:xfrm>
            <a:off x="7637902" y="5412841"/>
            <a:ext cx="17652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Mid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0BB6E11-D397-42C9-B038-C93BAB437A0D}"/>
              </a:ext>
            </a:extLst>
          </p:cNvPr>
          <p:cNvSpPr txBox="1"/>
          <p:nvPr/>
        </p:nvSpPr>
        <p:spPr>
          <a:xfrm>
            <a:off x="9688126" y="5412841"/>
            <a:ext cx="17652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Down</a:t>
            </a:r>
          </a:p>
        </p:txBody>
      </p:sp>
      <p:sp>
        <p:nvSpPr>
          <p:cNvPr id="28" name="Cerrar llave 27">
            <a:extLst>
              <a:ext uri="{FF2B5EF4-FFF2-40B4-BE49-F238E27FC236}">
                <a16:creationId xmlns:a16="http://schemas.microsoft.com/office/drawing/2014/main" id="{0CD9DEBD-A3A5-4687-9732-9B2C0D30557E}"/>
              </a:ext>
            </a:extLst>
          </p:cNvPr>
          <p:cNvSpPr/>
          <p:nvPr/>
        </p:nvSpPr>
        <p:spPr>
          <a:xfrm rot="16200000">
            <a:off x="8286762" y="2009146"/>
            <a:ext cx="525599" cy="582700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13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C1610188-32A7-4334-A03E-9DE23682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B59F417-5BEF-487E-BDF0-7D37E3DFB07B}"/>
              </a:ext>
            </a:extLst>
          </p:cNvPr>
          <p:cNvGrpSpPr/>
          <p:nvPr/>
        </p:nvGrpSpPr>
        <p:grpSpPr>
          <a:xfrm>
            <a:off x="10221355" y="462966"/>
            <a:ext cx="1551545" cy="992610"/>
            <a:chOff x="564224" y="1852258"/>
            <a:chExt cx="3513705" cy="224791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D2ED215-96ED-42C9-9FF2-327C18917B84}"/>
                </a:ext>
              </a:extLst>
            </p:cNvPr>
            <p:cNvGrpSpPr/>
            <p:nvPr/>
          </p:nvGrpSpPr>
          <p:grpSpPr>
            <a:xfrm>
              <a:off x="1184398" y="2309231"/>
              <a:ext cx="991378" cy="955614"/>
              <a:chOff x="3879203" y="1896442"/>
              <a:chExt cx="4138125" cy="3988843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74D6932F-751B-4E8A-A329-FB7FF7790D61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51F5012E-30B2-4623-BE6A-83FDEEB76036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FA5E2DA6-26A5-4444-BB5E-7B63E370441D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2D7F8775-3F05-4A88-B0F1-D4ED26E847C7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FF4E50B6-4FF5-424F-A2C0-2A37CB060E66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BC2F8D1A-2ABF-480B-8BD2-C79BF916DA82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de flecha 42">
                <a:extLst>
                  <a:ext uri="{FF2B5EF4-FFF2-40B4-BE49-F238E27FC236}">
                    <a16:creationId xmlns:a16="http://schemas.microsoft.com/office/drawing/2014/main" id="{C83B4C27-DCBB-4BA9-ABED-6116EFD95040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D2C131D-75AC-4842-A87F-3D4A3E3AB734}"/>
                </a:ext>
              </a:extLst>
            </p:cNvPr>
            <p:cNvGrpSpPr/>
            <p:nvPr/>
          </p:nvGrpSpPr>
          <p:grpSpPr>
            <a:xfrm>
              <a:off x="2278729" y="2309231"/>
              <a:ext cx="991378" cy="955614"/>
              <a:chOff x="3879203" y="1896442"/>
              <a:chExt cx="4138125" cy="3988843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6367E45C-0B1D-4089-A029-BF7AEFCAC6BB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001475B6-AC74-4D40-91AD-8A4C076C361D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4C4068C1-BF90-4C7B-BE0F-5E774564550E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17AF6233-0B78-40AE-AB7B-0619CDA4D2A9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6E1EC467-7095-41BC-B056-A97A9BD91150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010D6D29-BFBA-460C-AF3C-B912D97220E3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EE9CAE4B-B0CA-43F9-8768-7A8D1DC2C42E}"/>
                  </a:ext>
                </a:extLst>
              </p:cNvPr>
              <p:cNvCxnSpPr/>
              <p:nvPr/>
            </p:nvCxnSpPr>
            <p:spPr>
              <a:xfrm>
                <a:off x="5948266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397F61F-E483-40F9-B7F8-EEA2667C69E3}"/>
                </a:ext>
              </a:extLst>
            </p:cNvPr>
            <p:cNvGrpSpPr/>
            <p:nvPr/>
          </p:nvGrpSpPr>
          <p:grpSpPr>
            <a:xfrm>
              <a:off x="3316821" y="1852258"/>
              <a:ext cx="761108" cy="733651"/>
              <a:chOff x="3879203" y="1896442"/>
              <a:chExt cx="4138125" cy="3988843"/>
            </a:xfrm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5B2B2CA3-4874-49EE-8E2C-43DF7F10FEFE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BAAAEEB1-00D6-43BC-A9B7-CA12D79300B3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45E79D72-1F11-4929-8A60-DF907B933F4B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06D35795-EF89-4F86-BAC7-521C213A5D1D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FB8A787B-7F13-4E59-8034-D91FBCEFD26B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D54AB521-92DE-4F21-94AB-DDC08C14F308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E8375975-4660-49B1-B905-C3048CC88D83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00B02FC-7790-424E-8313-7A3F87436129}"/>
                </a:ext>
              </a:extLst>
            </p:cNvPr>
            <p:cNvGrpSpPr/>
            <p:nvPr/>
          </p:nvGrpSpPr>
          <p:grpSpPr>
            <a:xfrm>
              <a:off x="564224" y="1907315"/>
              <a:ext cx="669216" cy="645074"/>
              <a:chOff x="3879203" y="1896442"/>
              <a:chExt cx="4138125" cy="3988843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BAD3B71A-CAAC-46D0-B27E-B6B2F0370D99}"/>
                  </a:ext>
                </a:extLst>
              </p:cNvPr>
              <p:cNvSpPr/>
              <p:nvPr/>
            </p:nvSpPr>
            <p:spPr>
              <a:xfrm>
                <a:off x="4114801" y="2127380"/>
                <a:ext cx="3666930" cy="3526972"/>
              </a:xfrm>
              <a:prstGeom prst="ellipse">
                <a:avLst/>
              </a:prstGeom>
              <a:solidFill>
                <a:srgbClr val="6C3412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B41623E8-DD72-4452-8075-5D6A3886D047}"/>
                  </a:ext>
                </a:extLst>
              </p:cNvPr>
              <p:cNvSpPr/>
              <p:nvPr/>
            </p:nvSpPr>
            <p:spPr>
              <a:xfrm>
                <a:off x="387920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8B5E3D01-D9F6-4ED2-9B50-1E8354C8E8E3}"/>
                  </a:ext>
                </a:extLst>
              </p:cNvPr>
              <p:cNvSpPr/>
              <p:nvPr/>
            </p:nvSpPr>
            <p:spPr>
              <a:xfrm>
                <a:off x="7546133" y="3578290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7F8D6926-FCC9-48A9-81B2-C0A2C1D2951C}"/>
                  </a:ext>
                </a:extLst>
              </p:cNvPr>
              <p:cNvSpPr/>
              <p:nvPr/>
            </p:nvSpPr>
            <p:spPr>
              <a:xfrm>
                <a:off x="5712668" y="1896442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D4C4EA41-F4A6-4C0C-B957-91BC0D99CBA3}"/>
                  </a:ext>
                </a:extLst>
              </p:cNvPr>
              <p:cNvSpPr/>
              <p:nvPr/>
            </p:nvSpPr>
            <p:spPr>
              <a:xfrm>
                <a:off x="5718500" y="5423419"/>
                <a:ext cx="471195" cy="46186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6783F6E2-AD0E-4EA8-A3B8-5328EE0B61E5}"/>
                  </a:ext>
                </a:extLst>
              </p:cNvPr>
              <p:cNvCxnSpPr/>
              <p:nvPr/>
            </p:nvCxnSpPr>
            <p:spPr>
              <a:xfrm>
                <a:off x="4114800" y="3809223"/>
                <a:ext cx="366693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>
                <a:extLst>
                  <a:ext uri="{FF2B5EF4-FFF2-40B4-BE49-F238E27FC236}">
                    <a16:creationId xmlns:a16="http://schemas.microsoft.com/office/drawing/2014/main" id="{040894F3-99D1-4637-9DE0-ED5D0E803039}"/>
                  </a:ext>
                </a:extLst>
              </p:cNvPr>
              <p:cNvCxnSpPr/>
              <p:nvPr/>
            </p:nvCxnSpPr>
            <p:spPr>
              <a:xfrm>
                <a:off x="5948265" y="2127375"/>
                <a:ext cx="0" cy="3526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87CBC12-F109-433D-8E9A-87C7280A73C4}"/>
                </a:ext>
              </a:extLst>
            </p:cNvPr>
            <p:cNvSpPr/>
            <p:nvPr/>
          </p:nvSpPr>
          <p:spPr>
            <a:xfrm>
              <a:off x="1877052" y="3316400"/>
              <a:ext cx="803353" cy="7837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7CB407F-5271-492A-9560-73F51617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Problema 1 – Deriva en cálculo de la aceleración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B89006-F8CE-45EC-8AAA-6AB918CE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74" b="48066"/>
          <a:stretch/>
        </p:blipFill>
        <p:spPr>
          <a:xfrm>
            <a:off x="962416" y="1352670"/>
            <a:ext cx="5881531" cy="51402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E3560B-CBDD-455C-B7C3-73EDD11F2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46" t="31029" r="40139" b="49642"/>
          <a:stretch/>
        </p:blipFill>
        <p:spPr>
          <a:xfrm>
            <a:off x="4978683" y="4883382"/>
            <a:ext cx="6974586" cy="179205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0854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684</Words>
  <Application>Microsoft Office PowerPoint</Application>
  <PresentationFormat>Panorámica</PresentationFormat>
  <Paragraphs>160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Tema de Office</vt:lpstr>
      <vt:lpstr>Batería virtual con Arduino</vt:lpstr>
      <vt:lpstr>Idea – Objetivos Ideales</vt:lpstr>
      <vt:lpstr>Idea – Objetivos iniciales</vt:lpstr>
      <vt:lpstr>Materiales empleados</vt:lpstr>
      <vt:lpstr>Características del MPU6050 GY-521</vt:lpstr>
      <vt:lpstr>Características del MPU6050 GY-521</vt:lpstr>
      <vt:lpstr>Diseño inicial – Detección posición y golpeo</vt:lpstr>
      <vt:lpstr>Diseño inicial – Calibración de bombos</vt:lpstr>
      <vt:lpstr>Problema 1 – Deriva en cálculo de la aceleración</vt:lpstr>
      <vt:lpstr>Solución 1.1 – Cálculo del giro a partir de la tangente</vt:lpstr>
      <vt:lpstr>Solución 1.1 – Cálculo del giro a partir de la tangente</vt:lpstr>
      <vt:lpstr>Solución 1.2 – Combinación método de la tangente e integración del giro</vt:lpstr>
      <vt:lpstr>Solución 1.2 – Combinación método de la tangente e integración del giro</vt:lpstr>
      <vt:lpstr>Solución 1.2 – Combinación método de la tangente e integración del giro</vt:lpstr>
      <vt:lpstr>Solución 1.2 – Combinación método de la tangente e integración del giro</vt:lpstr>
      <vt:lpstr>Solución 1.2 – Combinación método de la tangente e integración del giro</vt:lpstr>
      <vt:lpstr>Solución 1.2 – Combinación método de la tangente e integración del giro</vt:lpstr>
      <vt:lpstr>Solución 1.3 – Cambiar diseño</vt:lpstr>
      <vt:lpstr>Solución 1.3 – Cambiar diseño</vt:lpstr>
      <vt:lpstr>Solución 1.3 – Cambiar diseño</vt:lpstr>
      <vt:lpstr>Problema 2 – Detección de angulación</vt:lpstr>
      <vt:lpstr>Solución 1.3 – Calibración</vt:lpstr>
      <vt:lpstr>Problema 2 – Detección de golpeo</vt:lpstr>
      <vt:lpstr>Problema 2 – Detección de golpeo</vt:lpstr>
      <vt:lpstr>Problema 2 – Detección de golpeo</vt:lpstr>
      <vt:lpstr>Problema 2 – Detección de golpeo</vt:lpstr>
      <vt:lpstr>Problema 3 – </vt:lpstr>
      <vt:lpstr>Problema 3.1 – Paso de argumentos no recibido </vt:lpstr>
      <vt:lpstr>Problema 3.2 – Memoria insuficiente </vt:lpstr>
      <vt:lpstr>Objetivos cumplidos</vt:lpstr>
      <vt:lpstr>Objetivos futuros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Batería virtual con Arduino</dc:title>
  <dc:creator>Julen Justo</dc:creator>
  <cp:lastModifiedBy>Julen Justo</cp:lastModifiedBy>
  <cp:revision>25</cp:revision>
  <dcterms:created xsi:type="dcterms:W3CDTF">2019-12-13T06:29:03Z</dcterms:created>
  <dcterms:modified xsi:type="dcterms:W3CDTF">2019-12-13T21:54:13Z</dcterms:modified>
</cp:coreProperties>
</file>